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70"/>
  </p:notesMasterIdLst>
  <p:sldIdLst>
    <p:sldId id="256" r:id="rId2"/>
    <p:sldId id="257" r:id="rId3"/>
    <p:sldId id="319" r:id="rId4"/>
    <p:sldId id="320" r:id="rId5"/>
    <p:sldId id="321" r:id="rId6"/>
    <p:sldId id="322" r:id="rId7"/>
    <p:sldId id="324" r:id="rId8"/>
    <p:sldId id="325" r:id="rId9"/>
    <p:sldId id="326" r:id="rId10"/>
    <p:sldId id="327" r:id="rId11"/>
    <p:sldId id="323"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6" r:id="rId67"/>
    <p:sldId id="317" r:id="rId68"/>
    <p:sldId id="318"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407" autoAdjust="0"/>
  </p:normalViewPr>
  <p:slideViewPr>
    <p:cSldViewPr snapToGrid="0">
      <p:cViewPr varScale="1">
        <p:scale>
          <a:sx n="86" d="100"/>
          <a:sy n="86" d="100"/>
        </p:scale>
        <p:origin x="738" y="90"/>
      </p:cViewPr>
      <p:guideLst/>
    </p:cSldViewPr>
  </p:slideViewPr>
  <p:outlineViewPr>
    <p:cViewPr>
      <p:scale>
        <a:sx n="33" d="100"/>
        <a:sy n="33" d="100"/>
      </p:scale>
      <p:origin x="0" y="-562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FF97A-B1C7-4151-A47C-E69F2C8DFA98}" type="datetimeFigureOut">
              <a:rPr lang="en-US" smtClean="0"/>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5E19A-EC0B-4B93-9784-2217BDB49A3F}" type="slidenum">
              <a:rPr lang="en-US" smtClean="0"/>
              <a:t>‹#›</a:t>
            </a:fld>
            <a:endParaRPr lang="en-US"/>
          </a:p>
        </p:txBody>
      </p:sp>
    </p:spTree>
    <p:extLst>
      <p:ext uri="{BB962C8B-B14F-4D97-AF65-F5344CB8AC3E}">
        <p14:creationId xmlns:p14="http://schemas.microsoft.com/office/powerpoint/2010/main" val="1425443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C5E19A-EC0B-4B93-9784-2217BDB49A3F}" type="slidenum">
              <a:rPr lang="en-US" smtClean="0"/>
              <a:t>2</a:t>
            </a:fld>
            <a:endParaRPr lang="en-US"/>
          </a:p>
        </p:txBody>
      </p:sp>
    </p:spTree>
    <p:extLst>
      <p:ext uri="{BB962C8B-B14F-4D97-AF65-F5344CB8AC3E}">
        <p14:creationId xmlns:p14="http://schemas.microsoft.com/office/powerpoint/2010/main" val="654325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8A87A34-81AB-432B-8DAE-1953F412C126}" type="datetimeFigureOut">
              <a:rPr lang="en-US" smtClean="0"/>
              <a:t>10/15/2025</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32022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83821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42182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17867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5435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10/15/2025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42234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10/15/2025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4210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63723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3523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8901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7828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6111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8021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064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086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61811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020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8A87A34-81AB-432B-8DAE-1953F412C126}" type="datetimeFigureOut">
              <a:rPr lang="en-US" smtClean="0"/>
              <a:pPr/>
              <a:t>10/15/2025</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98516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DB007C-2F26-4BF2-A10E-EFBAB767F897}"/>
              </a:ext>
            </a:extLst>
          </p:cNvPr>
          <p:cNvPicPr>
            <a:picLocks noChangeAspect="1"/>
          </p:cNvPicPr>
          <p:nvPr/>
        </p:nvPicPr>
        <p:blipFill>
          <a:blip r:embed="rId2"/>
          <a:stretch>
            <a:fillRect/>
          </a:stretch>
        </p:blipFill>
        <p:spPr>
          <a:xfrm>
            <a:off x="1125279" y="563525"/>
            <a:ext cx="9941441" cy="5427921"/>
          </a:xfrm>
          <a:prstGeom prst="rect">
            <a:avLst/>
          </a:prstGeom>
        </p:spPr>
      </p:pic>
    </p:spTree>
    <p:extLst>
      <p:ext uri="{BB962C8B-B14F-4D97-AF65-F5344CB8AC3E}">
        <p14:creationId xmlns:p14="http://schemas.microsoft.com/office/powerpoint/2010/main" val="2184824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21967-2D86-4587-98BF-03D6317DC28E}"/>
              </a:ext>
            </a:extLst>
          </p:cNvPr>
          <p:cNvSpPr txBox="1">
            <a:spLocks/>
          </p:cNvSpPr>
          <p:nvPr/>
        </p:nvSpPr>
        <p:spPr>
          <a:xfrm>
            <a:off x="1761894" y="295738"/>
            <a:ext cx="7672038" cy="730173"/>
          </a:xfrm>
          <a:prstGeom prst="rect">
            <a:avLst/>
          </a:prstGeom>
        </p:spPr>
        <p:txBody>
          <a:bodyPr>
            <a:noAutofit/>
          </a:bodyPr>
          <a:lstStyle>
            <a:lvl1pPr algn="ctr" defTabSz="914134" rtl="1" eaLnBrk="1" latinLnBrk="0" hangingPunct="1">
              <a:spcBef>
                <a:spcPct val="0"/>
              </a:spcBef>
              <a:buNone/>
              <a:defRPr sz="3200" kern="1200" baseline="0">
                <a:solidFill>
                  <a:srgbClr val="087F92"/>
                </a:solidFill>
                <a:effectLst/>
                <a:latin typeface="+mj-lt"/>
                <a:ea typeface="+mj-ea"/>
                <a:cs typeface="B Titr" panose="00000700000000000000" pitchFamily="2" charset="-78"/>
              </a:defRPr>
            </a:lvl1pPr>
          </a:lstStyle>
          <a:p>
            <a:pPr marL="0" marR="0" lvl="0" indent="0" algn="ctr" defTabSz="914134" rtl="1" eaLnBrk="1" fontAlgn="auto" latinLnBrk="0" hangingPunct="1">
              <a:lnSpc>
                <a:spcPct val="100000"/>
              </a:lnSpc>
              <a:spcBef>
                <a:spcPct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entury Gothic" panose="020F0302020204030204"/>
                <a:ea typeface="+mj-ea"/>
                <a:cs typeface="B Titr" panose="00000700000000000000" pitchFamily="2" charset="-78"/>
              </a:rPr>
              <a:t>ماده 4.ضوابط عمومی گزینش(بندهای 1 تا 7 ماده دوم قانون گزینش)</a:t>
            </a:r>
          </a:p>
        </p:txBody>
      </p:sp>
      <p:sp>
        <p:nvSpPr>
          <p:cNvPr id="3" name="Content Placeholder 2">
            <a:extLst>
              <a:ext uri="{FF2B5EF4-FFF2-40B4-BE49-F238E27FC236}">
                <a16:creationId xmlns:a16="http://schemas.microsoft.com/office/drawing/2014/main" id="{0BDC030A-CD97-4666-B35F-819A331AAE87}"/>
              </a:ext>
            </a:extLst>
          </p:cNvPr>
          <p:cNvSpPr txBox="1">
            <a:spLocks/>
          </p:cNvSpPr>
          <p:nvPr/>
        </p:nvSpPr>
        <p:spPr>
          <a:xfrm>
            <a:off x="412595" y="879928"/>
            <a:ext cx="10983951" cy="4581150"/>
          </a:xfrm>
          <a:prstGeom prst="rect">
            <a:avLst/>
          </a:prstGeom>
        </p:spPr>
        <p:txBody>
          <a:bodyPr>
            <a:normAutofit/>
          </a:bodyPr>
          <a:lstStyle>
            <a:lvl1pPr marL="342800" indent="-342800" algn="just" defTabSz="914134" rtl="1" eaLnBrk="1" latinLnBrk="0" hangingPunct="1">
              <a:lnSpc>
                <a:spcPct val="125000"/>
              </a:lnSpc>
              <a:spcBef>
                <a:spcPts val="0"/>
              </a:spcBef>
              <a:spcAft>
                <a:spcPts val="600"/>
              </a:spcAft>
              <a:buFont typeface="Arial" pitchFamily="34" charset="0"/>
              <a:buChar char="•"/>
              <a:defRPr sz="2000" kern="1200" baseline="0">
                <a:solidFill>
                  <a:schemeClr val="tx1">
                    <a:lumMod val="85000"/>
                    <a:lumOff val="15000"/>
                  </a:schemeClr>
                </a:solidFill>
                <a:latin typeface="+mn-lt"/>
                <a:ea typeface="+mn-ea"/>
                <a:cs typeface="B Nazanin" panose="00000400000000000000" pitchFamily="2" charset="-78"/>
              </a:defRPr>
            </a:lvl1pPr>
            <a:lvl2pPr marL="742733" indent="-285666" algn="just" defTabSz="914134" rtl="1" eaLnBrk="1" latinLnBrk="0" hangingPunct="1">
              <a:lnSpc>
                <a:spcPct val="125000"/>
              </a:lnSpc>
              <a:spcBef>
                <a:spcPts val="0"/>
              </a:spcBef>
              <a:spcAft>
                <a:spcPts val="600"/>
              </a:spcAft>
              <a:buFont typeface="Arial" pitchFamily="34" charset="0"/>
              <a:buChar char="–"/>
              <a:defRPr sz="1800" kern="1200">
                <a:solidFill>
                  <a:schemeClr val="tx1">
                    <a:lumMod val="85000"/>
                    <a:lumOff val="15000"/>
                  </a:schemeClr>
                </a:solidFill>
                <a:latin typeface="+mn-lt"/>
                <a:ea typeface="+mn-ea"/>
                <a:cs typeface="B Nazanin" panose="00000400000000000000" pitchFamily="2" charset="-78"/>
              </a:defRPr>
            </a:lvl2pPr>
            <a:lvl3pPr marL="1142667" indent="-228533" algn="just" defTabSz="914134" rtl="1" eaLnBrk="1" latinLnBrk="0" hangingPunct="1">
              <a:lnSpc>
                <a:spcPct val="125000"/>
              </a:lnSpc>
              <a:spcBef>
                <a:spcPts val="0"/>
              </a:spcBef>
              <a:spcAft>
                <a:spcPts val="600"/>
              </a:spcAft>
              <a:buFont typeface="Arial" pitchFamily="34" charset="0"/>
              <a:buChar char="•"/>
              <a:defRPr sz="1800" kern="1200">
                <a:solidFill>
                  <a:schemeClr val="tx1">
                    <a:lumMod val="85000"/>
                    <a:lumOff val="15000"/>
                  </a:schemeClr>
                </a:solidFill>
                <a:latin typeface="+mn-lt"/>
                <a:ea typeface="+mn-ea"/>
                <a:cs typeface="B Nazanin" panose="00000400000000000000" pitchFamily="2" charset="-78"/>
              </a:defRPr>
            </a:lvl3pPr>
            <a:lvl4pPr marL="1599734" indent="-228533" algn="just" defTabSz="914134" rtl="1" eaLnBrk="1" latinLnBrk="0" hangingPunct="1">
              <a:lnSpc>
                <a:spcPct val="125000"/>
              </a:lnSpc>
              <a:spcBef>
                <a:spcPts val="0"/>
              </a:spcBef>
              <a:spcAft>
                <a:spcPts val="600"/>
              </a:spcAft>
              <a:buFont typeface="Arial" pitchFamily="34" charset="0"/>
              <a:buChar char="–"/>
              <a:defRPr sz="1600" kern="1200">
                <a:solidFill>
                  <a:schemeClr val="tx1">
                    <a:lumMod val="85000"/>
                    <a:lumOff val="15000"/>
                  </a:schemeClr>
                </a:solidFill>
                <a:latin typeface="+mn-lt"/>
                <a:ea typeface="+mn-ea"/>
                <a:cs typeface="B Nazanin" panose="00000400000000000000" pitchFamily="2" charset="-78"/>
              </a:defRPr>
            </a:lvl4pPr>
            <a:lvl5pPr marL="2056800" indent="-228533" algn="just" defTabSz="914134" rtl="1" eaLnBrk="1" latinLnBrk="0" hangingPunct="1">
              <a:lnSpc>
                <a:spcPct val="130000"/>
              </a:lnSpc>
              <a:spcBef>
                <a:spcPct val="20000"/>
              </a:spcBef>
              <a:spcAft>
                <a:spcPts val="600"/>
              </a:spcAft>
              <a:buFont typeface="Arial" pitchFamily="34" charset="0"/>
              <a:buChar char="»"/>
              <a:defRPr sz="2024" kern="1200">
                <a:solidFill>
                  <a:srgbClr val="002060"/>
                </a:solidFill>
                <a:latin typeface="+mn-lt"/>
                <a:ea typeface="+mn-ea"/>
                <a:cs typeface="B Nazanin" panose="00000400000000000000" pitchFamily="2" charset="-78"/>
              </a:defRPr>
            </a:lvl5pPr>
            <a:lvl6pPr marL="2513866" indent="-228533" algn="l" defTabSz="914134" rtl="0" eaLnBrk="1" latinLnBrk="0" hangingPunct="1">
              <a:spcBef>
                <a:spcPct val="20000"/>
              </a:spcBef>
              <a:buFont typeface="Arial" pitchFamily="34" charset="0"/>
              <a:buChar char="•"/>
              <a:defRPr sz="2024" kern="1200">
                <a:solidFill>
                  <a:schemeClr val="tx1"/>
                </a:solidFill>
                <a:latin typeface="+mn-lt"/>
                <a:ea typeface="+mn-ea"/>
                <a:cs typeface="+mn-cs"/>
              </a:defRPr>
            </a:lvl6pPr>
            <a:lvl7pPr marL="2970933" indent="-228533" algn="l" defTabSz="914134" rtl="0" eaLnBrk="1" latinLnBrk="0" hangingPunct="1">
              <a:spcBef>
                <a:spcPct val="20000"/>
              </a:spcBef>
              <a:buFont typeface="Arial" pitchFamily="34" charset="0"/>
              <a:buChar char="•"/>
              <a:defRPr sz="2024" kern="1200">
                <a:solidFill>
                  <a:schemeClr val="tx1"/>
                </a:solidFill>
                <a:latin typeface="+mn-lt"/>
                <a:ea typeface="+mn-ea"/>
                <a:cs typeface="+mn-cs"/>
              </a:defRPr>
            </a:lvl7pPr>
            <a:lvl8pPr marL="3428000" indent="-228533" algn="l" defTabSz="914134" rtl="0" eaLnBrk="1" latinLnBrk="0" hangingPunct="1">
              <a:spcBef>
                <a:spcPct val="20000"/>
              </a:spcBef>
              <a:buFont typeface="Arial" pitchFamily="34" charset="0"/>
              <a:buChar char="•"/>
              <a:defRPr sz="2024" kern="1200">
                <a:solidFill>
                  <a:schemeClr val="tx1"/>
                </a:solidFill>
                <a:latin typeface="+mn-lt"/>
                <a:ea typeface="+mn-ea"/>
                <a:cs typeface="+mn-cs"/>
              </a:defRPr>
            </a:lvl8pPr>
            <a:lvl9pPr marL="3885066" indent="-228533" algn="l" defTabSz="914134" rtl="0" eaLnBrk="1" latinLnBrk="0" hangingPunct="1">
              <a:spcBef>
                <a:spcPct val="20000"/>
              </a:spcBef>
              <a:buFont typeface="Arial" pitchFamily="34" charset="0"/>
              <a:buChar char="•"/>
              <a:defRPr sz="2024" kern="1200">
                <a:solidFill>
                  <a:schemeClr val="tx1"/>
                </a:solidFill>
                <a:latin typeface="+mn-lt"/>
                <a:ea typeface="+mn-ea"/>
                <a:cs typeface="+mn-cs"/>
              </a:defRPr>
            </a:lvl9pPr>
          </a:lstStyle>
          <a:p>
            <a:pPr marL="0" marR="0" lvl="0" indent="0" algn="just" defTabSz="914134" rtl="1" eaLnBrk="1" fontAlgn="auto" latinLnBrk="0" hangingPunct="1">
              <a:lnSpc>
                <a:spcPct val="125000"/>
              </a:lnSpc>
              <a:spcBef>
                <a:spcPts val="0"/>
              </a:spcBef>
              <a:spcAft>
                <a:spcPts val="600"/>
              </a:spcAft>
              <a:buClrTx/>
              <a:buSzTx/>
              <a:buNone/>
              <a:tabLst/>
              <a:defRPr/>
            </a:pPr>
            <a:r>
              <a:rPr kumimoji="0" lang="fa-IR" sz="2400" b="1"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1– اعتقاد به دین مبین اسلام و یا یکی از ادیان رسمی مصرح در قانون اساسی جمهوری اسلامی ایران. </a:t>
            </a:r>
          </a:p>
          <a:p>
            <a:pPr marL="0" marR="0" lvl="0" indent="0" algn="just" defTabSz="914134" rtl="1" eaLnBrk="1" fontAlgn="auto" latinLnBrk="0" hangingPunct="1">
              <a:lnSpc>
                <a:spcPct val="125000"/>
              </a:lnSpc>
              <a:spcBef>
                <a:spcPts val="0"/>
              </a:spcBef>
              <a:spcAft>
                <a:spcPts val="600"/>
              </a:spcAft>
              <a:buClrTx/>
              <a:buSzTx/>
              <a:buNone/>
              <a:tabLst/>
              <a:defRPr/>
            </a:pPr>
            <a:r>
              <a:rPr kumimoji="0" lang="fa-IR" sz="2400" b="1"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۲ – التزام عملی به احکام اسلام. </a:t>
            </a:r>
          </a:p>
          <a:p>
            <a:pPr marL="0" marR="0" lvl="0" indent="0" algn="just" defTabSz="914134" rtl="1" eaLnBrk="1" fontAlgn="auto" latinLnBrk="0" hangingPunct="1">
              <a:lnSpc>
                <a:spcPct val="125000"/>
              </a:lnSpc>
              <a:spcBef>
                <a:spcPts val="0"/>
              </a:spcBef>
              <a:spcAft>
                <a:spcPts val="600"/>
              </a:spcAft>
              <a:buClrTx/>
              <a:buSzTx/>
              <a:buNone/>
              <a:tabLst/>
              <a:defRPr/>
            </a:pPr>
            <a:r>
              <a:rPr kumimoji="0" lang="fa-IR" sz="2400" b="1"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۳ – اعتقاد و التزام به ولایت فقیه، نظام جمهوری اسلامی و قانونی اساسی. </a:t>
            </a:r>
          </a:p>
          <a:p>
            <a:pPr marL="0" marR="0" lvl="0" indent="0" algn="just" defTabSz="914134" rtl="1" eaLnBrk="1" fontAlgn="auto" latinLnBrk="0" hangingPunct="1">
              <a:lnSpc>
                <a:spcPct val="125000"/>
              </a:lnSpc>
              <a:spcBef>
                <a:spcPts val="0"/>
              </a:spcBef>
              <a:spcAft>
                <a:spcPts val="600"/>
              </a:spcAft>
              <a:buClrTx/>
              <a:buSzTx/>
              <a:buNone/>
              <a:tabLst/>
              <a:defRPr/>
            </a:pPr>
            <a:r>
              <a:rPr kumimoji="0" lang="fa-IR" sz="2400" b="1"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۴ – عدم اشتهار به فساد اخلاقی و تجاهر به فسق. </a:t>
            </a:r>
          </a:p>
          <a:p>
            <a:pPr marL="0" marR="0" lvl="0" indent="0" algn="just" defTabSz="914134" rtl="1" eaLnBrk="1" fontAlgn="auto" latinLnBrk="0" hangingPunct="1">
              <a:lnSpc>
                <a:spcPct val="125000"/>
              </a:lnSpc>
              <a:spcBef>
                <a:spcPts val="0"/>
              </a:spcBef>
              <a:spcAft>
                <a:spcPts val="600"/>
              </a:spcAft>
              <a:buClrTx/>
              <a:buSzTx/>
              <a:buNone/>
              <a:tabLst/>
              <a:defRPr/>
            </a:pPr>
            <a:r>
              <a:rPr kumimoji="0" lang="fa-IR" sz="2400" b="1"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۵ – عدم سابقه وابستگی تشکیلاتی، هواداری از احزاب و سازمانها و گروههائی که غیر قانونی بودن آنها از طرف مقامات صالحه اعلام شده و یا میشود مگر آنکه توبه ایشان احراز شود. </a:t>
            </a:r>
          </a:p>
          <a:p>
            <a:pPr marL="0" marR="0" lvl="0" indent="0" algn="just" defTabSz="914134" rtl="1" eaLnBrk="1" fontAlgn="auto" latinLnBrk="0" hangingPunct="1">
              <a:lnSpc>
                <a:spcPct val="125000"/>
              </a:lnSpc>
              <a:spcBef>
                <a:spcPts val="0"/>
              </a:spcBef>
              <a:spcAft>
                <a:spcPts val="600"/>
              </a:spcAft>
              <a:buClrTx/>
              <a:buSzTx/>
              <a:buNone/>
              <a:tabLst/>
              <a:defRPr/>
            </a:pPr>
            <a:r>
              <a:rPr kumimoji="0" lang="fa-IR" sz="2400" b="1"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۶ – عدم سابقه محکومیت کیفری مؤثر. </a:t>
            </a:r>
          </a:p>
          <a:p>
            <a:pPr marL="0" marR="0" lvl="0" indent="0" algn="just" defTabSz="914134" rtl="1" eaLnBrk="1" fontAlgn="auto" latinLnBrk="0" hangingPunct="1">
              <a:lnSpc>
                <a:spcPct val="125000"/>
              </a:lnSpc>
              <a:spcBef>
                <a:spcPts val="0"/>
              </a:spcBef>
              <a:spcAft>
                <a:spcPts val="600"/>
              </a:spcAft>
              <a:buClrTx/>
              <a:buSzTx/>
              <a:buNone/>
              <a:tabLst/>
              <a:defRPr/>
            </a:pPr>
            <a:r>
              <a:rPr kumimoji="0" lang="fa-IR" sz="2400" b="1"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۷ – عدم اعتیاد به مواد مخدر. </a:t>
            </a:r>
          </a:p>
        </p:txBody>
      </p:sp>
    </p:spTree>
    <p:extLst>
      <p:ext uri="{BB962C8B-B14F-4D97-AF65-F5344CB8AC3E}">
        <p14:creationId xmlns:p14="http://schemas.microsoft.com/office/powerpoint/2010/main" val="2867218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7BB9-F9F7-4B19-B6E1-07979D2FCE75}"/>
              </a:ext>
            </a:extLst>
          </p:cNvPr>
          <p:cNvSpPr txBox="1">
            <a:spLocks/>
          </p:cNvSpPr>
          <p:nvPr/>
        </p:nvSpPr>
        <p:spPr>
          <a:xfrm>
            <a:off x="352688" y="446567"/>
            <a:ext cx="10175359" cy="5964865"/>
          </a:xfrm>
          <a:prstGeom prst="rect">
            <a:avLst/>
          </a:prstGeom>
        </p:spPr>
        <p:txBody>
          <a:bodyP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r" rtl="1">
              <a:lnSpc>
                <a:spcPct val="150000"/>
              </a:lnSpc>
            </a:pPr>
            <a:r>
              <a:rPr lang="fa-IR" sz="2800" b="1" dirty="0">
                <a:solidFill>
                  <a:srgbClr val="FF0000"/>
                </a:solidFill>
                <a:latin typeface="Abar"/>
                <a:cs typeface="B Titr" panose="00000700000000000000" pitchFamily="2" charset="-78"/>
              </a:rPr>
              <a:t>مراحل گزینش استخدامی بصورت خلاصه و کلی شامل مراحل زیر می‌باشد.</a:t>
            </a:r>
            <a:br>
              <a:rPr lang="fa-IR" sz="3600" dirty="0">
                <a:solidFill>
                  <a:srgbClr val="2C4D9B"/>
                </a:solidFill>
                <a:latin typeface="Abar"/>
                <a:cs typeface="B Baran" panose="00000400000000000000" pitchFamily="2" charset="-78"/>
              </a:rPr>
            </a:br>
            <a:r>
              <a:rPr lang="fa-IR" sz="3600" dirty="0">
                <a:solidFill>
                  <a:srgbClr val="2C4D9B"/>
                </a:solidFill>
                <a:latin typeface="Abar"/>
                <a:cs typeface="B Baran" panose="00000400000000000000" pitchFamily="2" charset="-78"/>
              </a:rPr>
              <a:t>دعوت به هسته گزینش و تحویل مدارک و فرم اطلاعات فردی</a:t>
            </a:r>
            <a:br>
              <a:rPr lang="fa-IR" sz="3600" dirty="0">
                <a:solidFill>
                  <a:srgbClr val="2C4D9B"/>
                </a:solidFill>
                <a:latin typeface="Abar"/>
                <a:cs typeface="B Baran" panose="00000400000000000000" pitchFamily="2" charset="-78"/>
              </a:rPr>
            </a:br>
            <a:r>
              <a:rPr lang="fa-IR" sz="3600" dirty="0">
                <a:solidFill>
                  <a:srgbClr val="2C4D9B"/>
                </a:solidFill>
                <a:latin typeface="Abar"/>
                <a:cs typeface="B Baran" panose="00000400000000000000" pitchFamily="2" charset="-78"/>
              </a:rPr>
              <a:t>انجام تحقیقات محلی( کار – سکونت – تحصیل) </a:t>
            </a:r>
            <a:br>
              <a:rPr lang="fa-IR" sz="3600" dirty="0">
                <a:solidFill>
                  <a:srgbClr val="2C4D9B"/>
                </a:solidFill>
                <a:latin typeface="Abar"/>
                <a:cs typeface="B Baran" panose="00000400000000000000" pitchFamily="2" charset="-78"/>
              </a:rPr>
            </a:br>
            <a:r>
              <a:rPr lang="fa-IR" sz="3600" dirty="0">
                <a:solidFill>
                  <a:srgbClr val="2C4D9B"/>
                </a:solidFill>
                <a:latin typeface="Abar"/>
                <a:cs typeface="B Baran" panose="00000400000000000000" pitchFamily="2" charset="-78"/>
              </a:rPr>
              <a:t>انجام مصاحبه عقیدتی و سیاسی</a:t>
            </a:r>
            <a:br>
              <a:rPr lang="fa-IR" sz="3600" dirty="0">
                <a:solidFill>
                  <a:srgbClr val="2C4D9B"/>
                </a:solidFill>
                <a:latin typeface="Abar"/>
                <a:cs typeface="B Baran" panose="00000400000000000000" pitchFamily="2" charset="-78"/>
              </a:rPr>
            </a:br>
            <a:r>
              <a:rPr lang="fa-IR" sz="3600" dirty="0">
                <a:solidFill>
                  <a:srgbClr val="2C4D9B"/>
                </a:solidFill>
                <a:latin typeface="Abar"/>
                <a:cs typeface="B Baran" panose="00000400000000000000" pitchFamily="2" charset="-78"/>
              </a:rPr>
              <a:t>ارزیابی و نظردهی</a:t>
            </a:r>
            <a:br>
              <a:rPr lang="fa-IR" sz="3600" dirty="0">
                <a:solidFill>
                  <a:srgbClr val="2C4D9B"/>
                </a:solidFill>
                <a:latin typeface="Abar"/>
                <a:cs typeface="B Baran" panose="00000400000000000000" pitchFamily="2" charset="-78"/>
              </a:rPr>
            </a:br>
            <a:r>
              <a:rPr lang="fa-IR" sz="3600" dirty="0">
                <a:solidFill>
                  <a:srgbClr val="2C4D9B"/>
                </a:solidFill>
                <a:latin typeface="Abar"/>
                <a:cs typeface="B Baran" panose="00000400000000000000" pitchFamily="2" charset="-78"/>
              </a:rPr>
              <a:t>اعلام نتایج گزینش</a:t>
            </a:r>
            <a:br>
              <a:rPr lang="fa-IR" sz="3600" dirty="0">
                <a:solidFill>
                  <a:srgbClr val="2C4D9B"/>
                </a:solidFill>
                <a:latin typeface="Abar"/>
                <a:cs typeface="B Baran" panose="00000400000000000000" pitchFamily="2" charset="-78"/>
              </a:rPr>
            </a:br>
            <a:endParaRPr lang="en-US" sz="3600" dirty="0">
              <a:cs typeface="B Baran" panose="00000400000000000000" pitchFamily="2" charset="-78"/>
            </a:endParaRPr>
          </a:p>
        </p:txBody>
      </p:sp>
    </p:spTree>
    <p:extLst>
      <p:ext uri="{BB962C8B-B14F-4D97-AF65-F5344CB8AC3E}">
        <p14:creationId xmlns:p14="http://schemas.microsoft.com/office/powerpoint/2010/main" val="826012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D42EF-E435-49D9-96CF-734CE928C2CD}"/>
              </a:ext>
            </a:extLst>
          </p:cNvPr>
          <p:cNvSpPr>
            <a:spLocks noGrp="1"/>
          </p:cNvSpPr>
          <p:nvPr>
            <p:ph type="title"/>
          </p:nvPr>
        </p:nvSpPr>
        <p:spPr>
          <a:xfrm>
            <a:off x="414670" y="457200"/>
            <a:ext cx="10909003" cy="5092995"/>
          </a:xfrm>
        </p:spPr>
        <p:txBody>
          <a:bodyPr>
            <a:noAutofit/>
          </a:bodyPr>
          <a:lstStyle/>
          <a:p>
            <a:pPr algn="r" rtl="1"/>
            <a:r>
              <a:rPr lang="fa-IR" sz="3600" dirty="0">
                <a:solidFill>
                  <a:srgbClr val="002060"/>
                </a:solidFill>
                <a:cs typeface="B Zar" panose="00000400000000000000" pitchFamily="2" charset="-78"/>
              </a:rPr>
              <a:t>تبصره 1- در خصوص بند 3 اقليتهاي مذهبي مصرح در قانون اساسي از نظر اعتقادي و عملي با رعايت قوانين و مقررات مربوطه تابع شرائط خاص خود مي باشند و در هر حال نبايد متجاهر به نقض احكام اسلامي باشند.</a:t>
            </a:r>
            <a:br>
              <a:rPr lang="fa-IR" sz="3600" dirty="0">
                <a:solidFill>
                  <a:srgbClr val="002060"/>
                </a:solidFill>
                <a:cs typeface="B Zar" panose="00000400000000000000" pitchFamily="2" charset="-78"/>
              </a:rPr>
            </a:br>
            <a:r>
              <a:rPr lang="fa-IR" sz="3600" dirty="0">
                <a:solidFill>
                  <a:srgbClr val="002060"/>
                </a:solidFill>
                <a:cs typeface="B Zar" panose="00000400000000000000" pitchFamily="2" charset="-78"/>
              </a:rPr>
              <a:t>تبصره 2- ايثارگران در گزينش داراي اولويت مي باشند و در موارد محدوديت ظرفيت و كثرت تقاضا ، ملاكهاي تقدم( مانند مناطق محروم ، فعاليت در نهادهاي انقلاب ، شركت در نماز جمعه و جماعات ، پوشش چادر براي خواهران) نيز نسبت به داوطلبان اعمال مي گردد.</a:t>
            </a:r>
            <a:br>
              <a:rPr lang="fa-IR" sz="3600" dirty="0">
                <a:solidFill>
                  <a:srgbClr val="002060"/>
                </a:solidFill>
                <a:cs typeface="B Zar" panose="00000400000000000000" pitchFamily="2" charset="-78"/>
              </a:rPr>
            </a:br>
            <a:r>
              <a:rPr lang="fa-IR" sz="3600" dirty="0">
                <a:solidFill>
                  <a:srgbClr val="002060"/>
                </a:solidFill>
                <a:cs typeface="B Zar" panose="00000400000000000000" pitchFamily="2" charset="-78"/>
              </a:rPr>
              <a:t>تبصره 3- تشخيص بند 5 ضوابط عمومي به عهده وزارت اطلاعات و در ساير موارد به عهده هيأت عالي گزينش مي باشد.</a:t>
            </a:r>
            <a:br>
              <a:rPr lang="fa-IR" sz="3600" dirty="0">
                <a:solidFill>
                  <a:srgbClr val="002060"/>
                </a:solidFill>
                <a:cs typeface="B Zar" panose="00000400000000000000" pitchFamily="2" charset="-78"/>
              </a:rPr>
            </a:br>
            <a:endParaRPr lang="en-US" sz="3600" dirty="0">
              <a:solidFill>
                <a:srgbClr val="002060"/>
              </a:solidFill>
              <a:cs typeface="B Zar" panose="00000400000000000000" pitchFamily="2" charset="-78"/>
            </a:endParaRPr>
          </a:p>
        </p:txBody>
      </p:sp>
    </p:spTree>
    <p:extLst>
      <p:ext uri="{BB962C8B-B14F-4D97-AF65-F5344CB8AC3E}">
        <p14:creationId xmlns:p14="http://schemas.microsoft.com/office/powerpoint/2010/main" val="3301807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1EEB-0FD8-4349-8D0F-51C0F0CAD409}"/>
              </a:ext>
            </a:extLst>
          </p:cNvPr>
          <p:cNvSpPr>
            <a:spLocks noGrp="1"/>
          </p:cNvSpPr>
          <p:nvPr>
            <p:ph type="title"/>
          </p:nvPr>
        </p:nvSpPr>
        <p:spPr>
          <a:xfrm>
            <a:off x="685801" y="685800"/>
            <a:ext cx="10396882" cy="4832498"/>
          </a:xfrm>
        </p:spPr>
        <p:txBody>
          <a:bodyPr>
            <a:normAutofit/>
          </a:bodyPr>
          <a:lstStyle/>
          <a:p>
            <a:pPr algn="r" rtl="1"/>
            <a:r>
              <a:rPr lang="fa-IR" sz="3600" dirty="0">
                <a:solidFill>
                  <a:srgbClr val="002060"/>
                </a:solidFill>
                <a:cs typeface="B Zar" panose="00000400000000000000" pitchFamily="2" charset="-78"/>
              </a:rPr>
              <a:t>تركيب و وظايف هيأت عالي گزينش:</a:t>
            </a:r>
            <a:br>
              <a:rPr lang="fa-IR" sz="3600" dirty="0">
                <a:solidFill>
                  <a:srgbClr val="002060"/>
                </a:solidFill>
                <a:cs typeface="B Zar" panose="00000400000000000000" pitchFamily="2" charset="-78"/>
              </a:rPr>
            </a:br>
            <a:br>
              <a:rPr lang="fa-IR" sz="3600" dirty="0">
                <a:solidFill>
                  <a:srgbClr val="002060"/>
                </a:solidFill>
                <a:cs typeface="B Zar" panose="00000400000000000000" pitchFamily="2" charset="-78"/>
              </a:rPr>
            </a:br>
            <a:r>
              <a:rPr lang="fa-IR" sz="3600" dirty="0">
                <a:solidFill>
                  <a:srgbClr val="002060"/>
                </a:solidFill>
                <a:cs typeface="B Zar" panose="00000400000000000000" pitchFamily="2" charset="-78"/>
              </a:rPr>
              <a:t>ماده 3- اركان گزينش كشور عبارتند از: </a:t>
            </a:r>
            <a:br>
              <a:rPr lang="fa-IR" sz="3600" dirty="0">
                <a:solidFill>
                  <a:srgbClr val="002060"/>
                </a:solidFill>
                <a:cs typeface="B Zar" panose="00000400000000000000" pitchFamily="2" charset="-78"/>
              </a:rPr>
            </a:br>
            <a:r>
              <a:rPr lang="fa-IR" sz="3600" dirty="0">
                <a:solidFill>
                  <a:srgbClr val="002060"/>
                </a:solidFill>
                <a:cs typeface="B Zar" panose="00000400000000000000" pitchFamily="2" charset="-78"/>
              </a:rPr>
              <a:t>1- رئيس جمهور</a:t>
            </a:r>
            <a:br>
              <a:rPr lang="fa-IR" sz="3600" dirty="0">
                <a:solidFill>
                  <a:srgbClr val="002060"/>
                </a:solidFill>
                <a:cs typeface="B Zar" panose="00000400000000000000" pitchFamily="2" charset="-78"/>
              </a:rPr>
            </a:br>
            <a:r>
              <a:rPr lang="fa-IR" sz="3600" dirty="0">
                <a:solidFill>
                  <a:srgbClr val="002060"/>
                </a:solidFill>
                <a:cs typeface="B Zar" panose="00000400000000000000" pitchFamily="2" charset="-78"/>
              </a:rPr>
              <a:t>2- هيأت عالي گزينش</a:t>
            </a:r>
            <a:br>
              <a:rPr lang="fa-IR" sz="3600" dirty="0">
                <a:solidFill>
                  <a:srgbClr val="002060"/>
                </a:solidFill>
                <a:cs typeface="B Zar" panose="00000400000000000000" pitchFamily="2" charset="-78"/>
              </a:rPr>
            </a:br>
            <a:r>
              <a:rPr lang="fa-IR" sz="3600" dirty="0">
                <a:solidFill>
                  <a:srgbClr val="002060"/>
                </a:solidFill>
                <a:cs typeface="B Zar" panose="00000400000000000000" pitchFamily="2" charset="-78"/>
              </a:rPr>
              <a:t>3- هيأت هاي مركزي</a:t>
            </a:r>
            <a:br>
              <a:rPr lang="fa-IR" sz="3600" dirty="0">
                <a:solidFill>
                  <a:srgbClr val="002060"/>
                </a:solidFill>
                <a:cs typeface="B Zar" panose="00000400000000000000" pitchFamily="2" charset="-78"/>
              </a:rPr>
            </a:br>
            <a:r>
              <a:rPr lang="fa-IR" sz="3600" dirty="0">
                <a:solidFill>
                  <a:srgbClr val="002060"/>
                </a:solidFill>
                <a:cs typeface="B Zar" panose="00000400000000000000" pitchFamily="2" charset="-78"/>
              </a:rPr>
              <a:t>4- هسته هاي گزينش</a:t>
            </a:r>
            <a:br>
              <a:rPr lang="fa-IR" sz="3600" dirty="0">
                <a:solidFill>
                  <a:srgbClr val="002060"/>
                </a:solidFill>
                <a:cs typeface="B Zar" panose="00000400000000000000" pitchFamily="2" charset="-78"/>
              </a:rPr>
            </a:br>
            <a:endParaRPr lang="en-US" sz="3600" dirty="0">
              <a:solidFill>
                <a:srgbClr val="002060"/>
              </a:solidFill>
              <a:cs typeface="B Zar" panose="00000400000000000000" pitchFamily="2" charset="-78"/>
            </a:endParaRPr>
          </a:p>
        </p:txBody>
      </p:sp>
    </p:spTree>
    <p:extLst>
      <p:ext uri="{BB962C8B-B14F-4D97-AF65-F5344CB8AC3E}">
        <p14:creationId xmlns:p14="http://schemas.microsoft.com/office/powerpoint/2010/main" val="2865790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4CB7-9307-4CEE-99BC-DF9FD888D773}"/>
              </a:ext>
            </a:extLst>
          </p:cNvPr>
          <p:cNvSpPr>
            <a:spLocks noGrp="1"/>
          </p:cNvSpPr>
          <p:nvPr>
            <p:ph type="title"/>
          </p:nvPr>
        </p:nvSpPr>
        <p:spPr>
          <a:xfrm>
            <a:off x="404036" y="318977"/>
            <a:ext cx="11057861" cy="5380074"/>
          </a:xfrm>
        </p:spPr>
        <p:txBody>
          <a:bodyPr>
            <a:noAutofit/>
          </a:bodyPr>
          <a:lstStyle/>
          <a:p>
            <a:pPr algn="r" rtl="1"/>
            <a:r>
              <a:rPr lang="fa-IR" sz="3200" dirty="0">
                <a:solidFill>
                  <a:srgbClr val="002060"/>
                </a:solidFill>
                <a:cs typeface="B Zar" panose="00000400000000000000" pitchFamily="2" charset="-78"/>
              </a:rPr>
              <a:t>ماده 4- رئيس جمهور براي انجام وظايف مقرر در ماده 5 اين قانون و با توجه به موارد و ضوابط مندرج در فرمان حصرت امام (ره) هيأت عالي گزينش را با تركيب زير تشكيل مي دهد: </a:t>
            </a:r>
            <a:br>
              <a:rPr lang="fa-IR" sz="3200" dirty="0">
                <a:solidFill>
                  <a:srgbClr val="002060"/>
                </a:solidFill>
                <a:cs typeface="B Zar" panose="00000400000000000000" pitchFamily="2" charset="-78"/>
              </a:rPr>
            </a:br>
            <a:r>
              <a:rPr lang="fa-IR" sz="3200" dirty="0">
                <a:solidFill>
                  <a:srgbClr val="002060"/>
                </a:solidFill>
                <a:cs typeface="B Zar" panose="00000400000000000000" pitchFamily="2" charset="-78"/>
              </a:rPr>
              <a:t>1- نماينده قوه قضائيه به انتخاب رئيس قوه قضائيه</a:t>
            </a:r>
            <a:br>
              <a:rPr lang="fa-IR" sz="3200" dirty="0">
                <a:solidFill>
                  <a:srgbClr val="002060"/>
                </a:solidFill>
                <a:cs typeface="B Zar" panose="00000400000000000000" pitchFamily="2" charset="-78"/>
              </a:rPr>
            </a:br>
            <a:r>
              <a:rPr lang="fa-IR" sz="3200" dirty="0">
                <a:solidFill>
                  <a:srgbClr val="002060"/>
                </a:solidFill>
                <a:cs typeface="B Zar" panose="00000400000000000000" pitchFamily="2" charset="-78"/>
              </a:rPr>
              <a:t>2- دبير كل سازمان امور اداري و استخدامي كشور ( در صورتي كه فردي توسط رئيس جمهور به اين سمت منصوب شده باشد)</a:t>
            </a:r>
            <a:br>
              <a:rPr lang="fa-IR" sz="3200" dirty="0">
                <a:solidFill>
                  <a:srgbClr val="002060"/>
                </a:solidFill>
                <a:cs typeface="B Zar" panose="00000400000000000000" pitchFamily="2" charset="-78"/>
              </a:rPr>
            </a:br>
            <a:r>
              <a:rPr lang="fa-IR" sz="3200" dirty="0">
                <a:solidFill>
                  <a:srgbClr val="002060"/>
                </a:solidFill>
                <a:cs typeface="B Zar" panose="00000400000000000000" pitchFamily="2" charset="-78"/>
              </a:rPr>
              <a:t>3- وزير يا بالاترين مقام دستگاه اجرايي حسب مورد</a:t>
            </a:r>
            <a:br>
              <a:rPr lang="fa-IR" sz="3200" dirty="0">
                <a:solidFill>
                  <a:srgbClr val="002060"/>
                </a:solidFill>
                <a:cs typeface="B Zar" panose="00000400000000000000" pitchFamily="2" charset="-78"/>
              </a:rPr>
            </a:br>
            <a:r>
              <a:rPr lang="fa-IR" sz="3200" dirty="0">
                <a:solidFill>
                  <a:srgbClr val="002060"/>
                </a:solidFill>
                <a:cs typeface="B Zar" panose="00000400000000000000" pitchFamily="2" charset="-78"/>
              </a:rPr>
              <a:t>4- دو نماينده از كميسيونهاي امور اداري و استخدامي و آموزش و پرورش به انتخاب مجلس شوراي اسلامي به عنوان ناظر.</a:t>
            </a:r>
            <a:br>
              <a:rPr lang="fa-IR" sz="3200" dirty="0">
                <a:solidFill>
                  <a:srgbClr val="002060"/>
                </a:solidFill>
                <a:cs typeface="B Zar" panose="00000400000000000000" pitchFamily="2" charset="-78"/>
              </a:rPr>
            </a:br>
            <a:r>
              <a:rPr lang="fa-IR" sz="3200" dirty="0">
                <a:solidFill>
                  <a:srgbClr val="002060"/>
                </a:solidFill>
                <a:cs typeface="B Zar" panose="00000400000000000000" pitchFamily="2" charset="-78"/>
              </a:rPr>
              <a:t>تبصره – دبيرخانه هيأت عالي گزينش كه زير نظر دبير هيأت و در نهاد رياست جمهوري مي باشد ، داراي رديف مستقل بودجه بوده و كماكان از كليه امكاناتي كه در اختيار دارد استفاده خواهد نمود.</a:t>
            </a:r>
            <a:br>
              <a:rPr lang="fa-IR" sz="3200" dirty="0">
                <a:solidFill>
                  <a:srgbClr val="002060"/>
                </a:solidFill>
                <a:cs typeface="B Zar" panose="00000400000000000000" pitchFamily="2" charset="-78"/>
              </a:rPr>
            </a:br>
            <a:endParaRPr lang="en-US" sz="3200" dirty="0">
              <a:solidFill>
                <a:srgbClr val="002060"/>
              </a:solidFill>
              <a:cs typeface="B Zar" panose="00000400000000000000" pitchFamily="2" charset="-78"/>
            </a:endParaRPr>
          </a:p>
        </p:txBody>
      </p:sp>
    </p:spTree>
    <p:extLst>
      <p:ext uri="{BB962C8B-B14F-4D97-AF65-F5344CB8AC3E}">
        <p14:creationId xmlns:p14="http://schemas.microsoft.com/office/powerpoint/2010/main" val="503186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26941-F1E9-470B-B65D-9E0E51452C9C}"/>
              </a:ext>
            </a:extLst>
          </p:cNvPr>
          <p:cNvSpPr>
            <a:spLocks noGrp="1"/>
          </p:cNvSpPr>
          <p:nvPr>
            <p:ph type="title"/>
          </p:nvPr>
        </p:nvSpPr>
        <p:spPr>
          <a:xfrm>
            <a:off x="223284" y="74429"/>
            <a:ext cx="11430000" cy="5720316"/>
          </a:xfrm>
        </p:spPr>
        <p:txBody>
          <a:bodyPr>
            <a:noAutofit/>
          </a:bodyPr>
          <a:lstStyle/>
          <a:p>
            <a:pPr algn="r" rtl="1"/>
            <a:r>
              <a:rPr lang="fa-IR" sz="2800" dirty="0">
                <a:solidFill>
                  <a:srgbClr val="002060"/>
                </a:solidFill>
                <a:cs typeface="B Zar" panose="00000400000000000000" pitchFamily="2" charset="-78"/>
              </a:rPr>
              <a:t>ماده 5- وظايف رئيس جمهوري در اجراي گزينش كشور به شرح ذيل مي باشد: </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1-تعيين سياستها ، خط مشي ها ، تطبيق ضوابط مربوط به امر گزينش با موازين شرعي ، تعيين ضوابط و مرجع احراز توبه و تغييرات مربوطه.</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2- ايجاد تفكيك ، ادغام و انحلال هيأت هاي مركزي گزينش و عنداللزوم انحلال هسته ها.</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3- تدوين و تصويب آيين نامه ها ، دستورالعملها ، بخشنامه ها ، فرمهاي لازم جهت حسن انجام امور گزينشي كشور</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4- بررسي و احراز صلاحيت اعضاء هيأتهاي مركزي ، مسؤول و معاونين دبيرخانه ، مدير و اعضاء هسته هاي گزينش كشور و عنداللزوم در ساير موارد مربوطه</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5- مرجع عالي تفسير و توضيح آيين نامه ها ، شرح وظايف ، نظارت و بازرسي ، هماهنگي ، رسيدگي به شكايات ، آموزش و پرورش و پژوهش ، احراز صلاحيت ارزشيابي عملكرد ، عزل و نصب كادر گزينش ، بانك اطلاعاتي ، زمانبندي ، استفاده از تكنولوژي در گزينش كشور</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6- اعلام نظر نهايي نسبت به آراي صادره گزينشي ، بودجه ، تشكيلات ، نيروي انساني مورد نياز هيأتهاي مركزي و هسته هاي گزينشي و ارسال به مراجع ذيربط جهت عضويت</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7- تعيين نمودار تشكيلاتي ، تشكيلات تفضيلي و بودجه مورد نياز هيأت عالي گزينش.</a:t>
            </a:r>
            <a:br>
              <a:rPr lang="fa-IR" sz="2800" dirty="0">
                <a:solidFill>
                  <a:srgbClr val="002060"/>
                </a:solidFill>
                <a:cs typeface="B Zar" panose="00000400000000000000" pitchFamily="2" charset="-78"/>
              </a:rPr>
            </a:br>
            <a:endParaRPr lang="en-US" sz="2800" dirty="0">
              <a:solidFill>
                <a:srgbClr val="002060"/>
              </a:solidFill>
              <a:cs typeface="B Zar" panose="00000400000000000000" pitchFamily="2" charset="-78"/>
            </a:endParaRPr>
          </a:p>
        </p:txBody>
      </p:sp>
    </p:spTree>
    <p:extLst>
      <p:ext uri="{BB962C8B-B14F-4D97-AF65-F5344CB8AC3E}">
        <p14:creationId xmlns:p14="http://schemas.microsoft.com/office/powerpoint/2010/main" val="999365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B044-01F7-441A-A6F9-CC7DC93F04E6}"/>
              </a:ext>
            </a:extLst>
          </p:cNvPr>
          <p:cNvSpPr>
            <a:spLocks noGrp="1"/>
          </p:cNvSpPr>
          <p:nvPr>
            <p:ph type="title"/>
          </p:nvPr>
        </p:nvSpPr>
        <p:spPr>
          <a:xfrm>
            <a:off x="85060" y="233915"/>
            <a:ext cx="11525693" cy="5631625"/>
          </a:xfrm>
        </p:spPr>
        <p:txBody>
          <a:bodyPr>
            <a:noAutofit/>
          </a:bodyPr>
          <a:lstStyle/>
          <a:p>
            <a:pPr algn="r" rtl="1">
              <a:lnSpc>
                <a:spcPct val="150000"/>
              </a:lnSpc>
            </a:pPr>
            <a:r>
              <a:rPr lang="fa-IR" sz="3200" dirty="0">
                <a:solidFill>
                  <a:srgbClr val="002060"/>
                </a:solidFill>
                <a:cs typeface="B Zar" panose="00000400000000000000" pitchFamily="2" charset="-78"/>
              </a:rPr>
              <a:t>تبصره 1- مصوبات هيأت عالي گزينش پس از تأييد رئيس جمهور لازم الاجرا است.</a:t>
            </a:r>
            <a:br>
              <a:rPr lang="fa-IR" sz="3200" dirty="0">
                <a:solidFill>
                  <a:srgbClr val="002060"/>
                </a:solidFill>
                <a:cs typeface="B Zar" panose="00000400000000000000" pitchFamily="2" charset="-78"/>
              </a:rPr>
            </a:br>
            <a:r>
              <a:rPr lang="fa-IR" sz="3200" dirty="0">
                <a:solidFill>
                  <a:srgbClr val="002060"/>
                </a:solidFill>
                <a:cs typeface="B Zar" panose="00000400000000000000" pitchFamily="2" charset="-78"/>
              </a:rPr>
              <a:t>تبصره 2- وظايف دبير هيأت عالي گزينش در صورت تفويض رئيس جمهور عبارتست از: </a:t>
            </a:r>
            <a:br>
              <a:rPr lang="fa-IR" sz="3200" dirty="0">
                <a:solidFill>
                  <a:srgbClr val="002060"/>
                </a:solidFill>
                <a:cs typeface="B Zar" panose="00000400000000000000" pitchFamily="2" charset="-78"/>
              </a:rPr>
            </a:br>
            <a:r>
              <a:rPr lang="fa-IR" sz="3200" dirty="0">
                <a:solidFill>
                  <a:srgbClr val="002060"/>
                </a:solidFill>
                <a:cs typeface="B Zar" panose="00000400000000000000" pitchFamily="2" charset="-78"/>
              </a:rPr>
              <a:t>1- اداره امور اجراي هيأت عالي و دبيرخانه آن با نظر هيأت</a:t>
            </a:r>
            <a:br>
              <a:rPr lang="fa-IR" sz="3200" dirty="0">
                <a:solidFill>
                  <a:srgbClr val="002060"/>
                </a:solidFill>
                <a:cs typeface="B Zar" panose="00000400000000000000" pitchFamily="2" charset="-78"/>
              </a:rPr>
            </a:br>
            <a:r>
              <a:rPr lang="fa-IR" sz="3200" dirty="0">
                <a:solidFill>
                  <a:srgbClr val="002060"/>
                </a:solidFill>
                <a:cs typeface="B Zar" panose="00000400000000000000" pitchFamily="2" charset="-78"/>
              </a:rPr>
              <a:t>2- صدور احكام انتصابات طبق مقررات</a:t>
            </a:r>
            <a:br>
              <a:rPr lang="fa-IR" sz="3200" dirty="0">
                <a:solidFill>
                  <a:srgbClr val="002060"/>
                </a:solidFill>
                <a:cs typeface="B Zar" panose="00000400000000000000" pitchFamily="2" charset="-78"/>
              </a:rPr>
            </a:br>
            <a:r>
              <a:rPr lang="fa-IR" sz="3200" dirty="0">
                <a:solidFill>
                  <a:srgbClr val="002060"/>
                </a:solidFill>
                <a:cs typeface="B Zar" panose="00000400000000000000" pitchFamily="2" charset="-78"/>
              </a:rPr>
              <a:t>3- پيگيري و اجراي مصوبات هيأت عالي و انجام كليه امور اجرايي گزينش كشور از قبيل آموزش و پرورش و پژوهش ، نظارت ، بازرسي و پيگيري ، هماهنگي ، ارزشيابي و پيشنهاد عزل كادر گزينش</a:t>
            </a:r>
            <a:br>
              <a:rPr lang="fa-IR" sz="3200" dirty="0">
                <a:solidFill>
                  <a:srgbClr val="002060"/>
                </a:solidFill>
                <a:cs typeface="B Zar" panose="00000400000000000000" pitchFamily="2" charset="-78"/>
              </a:rPr>
            </a:br>
            <a:endParaRPr lang="en-US" sz="3200" dirty="0">
              <a:solidFill>
                <a:srgbClr val="002060"/>
              </a:solidFill>
              <a:cs typeface="B Zar" panose="00000400000000000000" pitchFamily="2" charset="-78"/>
            </a:endParaRPr>
          </a:p>
        </p:txBody>
      </p:sp>
    </p:spTree>
    <p:extLst>
      <p:ext uri="{BB962C8B-B14F-4D97-AF65-F5344CB8AC3E}">
        <p14:creationId xmlns:p14="http://schemas.microsoft.com/office/powerpoint/2010/main" val="225253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E1BE-EFD4-4D99-AB45-61462AFE7270}"/>
              </a:ext>
            </a:extLst>
          </p:cNvPr>
          <p:cNvSpPr>
            <a:spLocks noGrp="1"/>
          </p:cNvSpPr>
          <p:nvPr>
            <p:ph type="title"/>
          </p:nvPr>
        </p:nvSpPr>
        <p:spPr>
          <a:xfrm>
            <a:off x="202019" y="340242"/>
            <a:ext cx="11238614" cy="5454502"/>
          </a:xfrm>
        </p:spPr>
        <p:txBody>
          <a:bodyPr>
            <a:noAutofit/>
          </a:bodyPr>
          <a:lstStyle/>
          <a:p>
            <a:pPr algn="r" rtl="1"/>
            <a:r>
              <a:rPr lang="fa-IR" sz="2800" dirty="0">
                <a:solidFill>
                  <a:srgbClr val="002060"/>
                </a:solidFill>
                <a:cs typeface="B Zar" panose="00000400000000000000" pitchFamily="2" charset="-78"/>
              </a:rPr>
              <a:t>ماده 6- رئيس جمهور با رعايت مفاد اين قانون مي تواند اداره امور گزينش كشور را مستقيماً عهده دار شود و يا به عهده ديگري بگذارد.</a:t>
            </a:r>
            <a:br>
              <a:rPr lang="fa-IR" sz="2800" dirty="0">
                <a:solidFill>
                  <a:srgbClr val="002060"/>
                </a:solidFill>
                <a:cs typeface="B Zar" panose="00000400000000000000" pitchFamily="2" charset="-78"/>
              </a:rPr>
            </a:b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تشكيلات:</a:t>
            </a:r>
            <a:br>
              <a:rPr lang="fa-IR" sz="2800" dirty="0">
                <a:solidFill>
                  <a:srgbClr val="002060"/>
                </a:solidFill>
                <a:cs typeface="B Zar" panose="00000400000000000000" pitchFamily="2" charset="-78"/>
              </a:rPr>
            </a:b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ماده 7 – تشكيلات گزينش وزارت آموزش و پرورش به اين شرح خواهد بود: </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الف – هيأت مركزي گزينش توسط هيأت عالي گزينش تشكيل مي گردد و به عنوان مرجع گزينش در وزارت آموزش و پرورش خواهد بود اعضاي هيأت مذكور كه با حكم دبير هيأت عالي گزينش منصوب مي شوند ، عبارتند از: </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1- نماينده وزير</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2- نماينده سازمان اموراداري و استخدامي كشور</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3- نماينده هيأت عالي گزينش</a:t>
            </a:r>
            <a:br>
              <a:rPr lang="fa-IR" sz="2800" dirty="0">
                <a:solidFill>
                  <a:srgbClr val="002060"/>
                </a:solidFill>
                <a:cs typeface="B Zar" panose="00000400000000000000" pitchFamily="2" charset="-78"/>
              </a:rPr>
            </a:br>
            <a:endParaRPr lang="en-US" sz="2800" dirty="0">
              <a:solidFill>
                <a:srgbClr val="002060"/>
              </a:solidFill>
              <a:cs typeface="B Zar" panose="00000400000000000000" pitchFamily="2" charset="-78"/>
            </a:endParaRPr>
          </a:p>
        </p:txBody>
      </p:sp>
    </p:spTree>
    <p:extLst>
      <p:ext uri="{BB962C8B-B14F-4D97-AF65-F5344CB8AC3E}">
        <p14:creationId xmlns:p14="http://schemas.microsoft.com/office/powerpoint/2010/main" val="883903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429AD-DCFA-41F8-85F8-836B94140BE5}"/>
              </a:ext>
            </a:extLst>
          </p:cNvPr>
          <p:cNvSpPr>
            <a:spLocks noGrp="1"/>
          </p:cNvSpPr>
          <p:nvPr>
            <p:ph type="title"/>
          </p:nvPr>
        </p:nvSpPr>
        <p:spPr>
          <a:xfrm>
            <a:off x="106326" y="233916"/>
            <a:ext cx="11472529" cy="5369442"/>
          </a:xfrm>
        </p:spPr>
        <p:txBody>
          <a:bodyPr>
            <a:noAutofit/>
          </a:bodyPr>
          <a:lstStyle/>
          <a:p>
            <a:pPr algn="r" rtl="1"/>
            <a:r>
              <a:rPr lang="fa-IR" sz="3600" dirty="0">
                <a:solidFill>
                  <a:srgbClr val="002060"/>
                </a:solidFill>
                <a:cs typeface="B Zar" panose="00000400000000000000" pitchFamily="2" charset="-78"/>
              </a:rPr>
              <a:t>تبصره 1- يك نفر از اعضاء كميسيون آموزش و پرورش به انتخاب كميسيون به عنوان ناظر حضور خواهد داشت.</a:t>
            </a:r>
            <a:br>
              <a:rPr lang="fa-IR" sz="3600" dirty="0">
                <a:solidFill>
                  <a:srgbClr val="002060"/>
                </a:solidFill>
                <a:cs typeface="B Zar" panose="00000400000000000000" pitchFamily="2" charset="-78"/>
              </a:rPr>
            </a:br>
            <a:r>
              <a:rPr lang="fa-IR" sz="3600" dirty="0">
                <a:solidFill>
                  <a:srgbClr val="002060"/>
                </a:solidFill>
                <a:cs typeface="B Zar" panose="00000400000000000000" pitchFamily="2" charset="-78"/>
              </a:rPr>
              <a:t>تبصره 2- هيأت مركزي گزينش داراي يك دبير خواهد بود كه با پيشنهاد اعضاء هيأت مركزي و حكم دبير هيأت عالي گزينش به مدت 4 سال منصوب مي گردد و انتخاب مجدد او بلامانع است.</a:t>
            </a:r>
            <a:br>
              <a:rPr lang="fa-IR" sz="3600" dirty="0">
                <a:solidFill>
                  <a:srgbClr val="002060"/>
                </a:solidFill>
                <a:cs typeface="B Zar" panose="00000400000000000000" pitchFamily="2" charset="-78"/>
              </a:rPr>
            </a:br>
            <a:r>
              <a:rPr lang="fa-IR" sz="3600" dirty="0">
                <a:solidFill>
                  <a:srgbClr val="002060"/>
                </a:solidFill>
                <a:cs typeface="B Zar" panose="00000400000000000000" pitchFamily="2" charset="-78"/>
              </a:rPr>
              <a:t>تغيير دبیر با تصويب هيأت عالي خواهد بود.</a:t>
            </a:r>
            <a:br>
              <a:rPr lang="fa-IR" sz="3600" dirty="0">
                <a:solidFill>
                  <a:srgbClr val="002060"/>
                </a:solidFill>
                <a:cs typeface="B Zar" panose="00000400000000000000" pitchFamily="2" charset="-78"/>
              </a:rPr>
            </a:br>
            <a:r>
              <a:rPr lang="fa-IR" sz="3600" dirty="0">
                <a:solidFill>
                  <a:srgbClr val="002060"/>
                </a:solidFill>
                <a:cs typeface="B Zar" panose="00000400000000000000" pitchFamily="2" charset="-78"/>
              </a:rPr>
              <a:t>تبصره 3- دبيرخانه هيأت مركزي زير نظر آن هيأت تشكيل مي گردد ، مسؤول آن به پيشنهاد هيأت مركزي و تأييد هيأت عالي و با حكم دبير هيأت منصوب خواهد شد.</a:t>
            </a:r>
            <a:br>
              <a:rPr lang="fa-IR" sz="3600" dirty="0">
                <a:solidFill>
                  <a:srgbClr val="002060"/>
                </a:solidFill>
                <a:cs typeface="B Zar" panose="00000400000000000000" pitchFamily="2" charset="-78"/>
              </a:rPr>
            </a:br>
            <a:endParaRPr lang="en-US" sz="3600" dirty="0">
              <a:solidFill>
                <a:srgbClr val="002060"/>
              </a:solidFill>
              <a:cs typeface="B Zar" panose="00000400000000000000" pitchFamily="2" charset="-78"/>
            </a:endParaRPr>
          </a:p>
        </p:txBody>
      </p:sp>
    </p:spTree>
    <p:extLst>
      <p:ext uri="{BB962C8B-B14F-4D97-AF65-F5344CB8AC3E}">
        <p14:creationId xmlns:p14="http://schemas.microsoft.com/office/powerpoint/2010/main" val="1711307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E53F-D38A-4374-A4FD-DABBB819AF98}"/>
              </a:ext>
            </a:extLst>
          </p:cNvPr>
          <p:cNvSpPr>
            <a:spLocks noGrp="1"/>
          </p:cNvSpPr>
          <p:nvPr>
            <p:ph type="title"/>
          </p:nvPr>
        </p:nvSpPr>
        <p:spPr>
          <a:xfrm>
            <a:off x="685801" y="685800"/>
            <a:ext cx="10396882" cy="4460358"/>
          </a:xfrm>
        </p:spPr>
        <p:txBody>
          <a:bodyPr>
            <a:noAutofit/>
          </a:bodyPr>
          <a:lstStyle/>
          <a:p>
            <a:pPr algn="r" rtl="1"/>
            <a:r>
              <a:rPr lang="fa-IR" sz="4000" dirty="0">
                <a:solidFill>
                  <a:srgbClr val="002060"/>
                </a:solidFill>
                <a:cs typeface="B Zar" panose="00000400000000000000" pitchFamily="2" charset="-78"/>
              </a:rPr>
              <a:t>ب- هسته هاي گزينش ، كه در واحدهاي مختلف وزارت آموزش و پرورش مركب از سه تا پنج نفر مي باشد ، در امتداد پستهاي سازماني و توسط هيأت مركزي عنداللزوم تشكيل مي گردد اعضاي هسته هاي گزينش با صلاحديد و معرفي هيأت مركزي گزينش منصوب مي شوند</a:t>
            </a:r>
            <a:br>
              <a:rPr lang="fa-IR" sz="4000" dirty="0">
                <a:solidFill>
                  <a:srgbClr val="002060"/>
                </a:solidFill>
                <a:cs typeface="B Zar" panose="00000400000000000000" pitchFamily="2" charset="-78"/>
              </a:rPr>
            </a:br>
            <a:r>
              <a:rPr lang="fa-IR" sz="4000" dirty="0">
                <a:solidFill>
                  <a:srgbClr val="002060"/>
                </a:solidFill>
                <a:cs typeface="B Zar" panose="00000400000000000000" pitchFamily="2" charset="-78"/>
              </a:rPr>
              <a:t>تبصره – هسته هاي گزينش داراي يك مدير خواهند بود كه با حكم دبير هيأت مركزي منصوب مي شوند</a:t>
            </a:r>
            <a:br>
              <a:rPr lang="fa-IR" sz="4000" dirty="0">
                <a:solidFill>
                  <a:srgbClr val="002060"/>
                </a:solidFill>
                <a:cs typeface="B Zar" panose="00000400000000000000" pitchFamily="2" charset="-78"/>
              </a:rPr>
            </a:br>
            <a:endParaRPr lang="en-US" sz="4000" dirty="0">
              <a:solidFill>
                <a:srgbClr val="002060"/>
              </a:solidFill>
              <a:cs typeface="B Zar" panose="00000400000000000000" pitchFamily="2" charset="-78"/>
            </a:endParaRPr>
          </a:p>
        </p:txBody>
      </p:sp>
    </p:spTree>
    <p:extLst>
      <p:ext uri="{BB962C8B-B14F-4D97-AF65-F5344CB8AC3E}">
        <p14:creationId xmlns:p14="http://schemas.microsoft.com/office/powerpoint/2010/main" val="241431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91604-5193-4252-9DBC-652DEFE02C9A}"/>
              </a:ext>
            </a:extLst>
          </p:cNvPr>
          <p:cNvSpPr>
            <a:spLocks noGrp="1"/>
          </p:cNvSpPr>
          <p:nvPr>
            <p:ph type="title"/>
          </p:nvPr>
        </p:nvSpPr>
        <p:spPr>
          <a:xfrm>
            <a:off x="1026275" y="760227"/>
            <a:ext cx="9603275" cy="3599899"/>
          </a:xfrm>
        </p:spPr>
        <p:txBody>
          <a:bodyPr>
            <a:noAutofit/>
          </a:bodyPr>
          <a:lstStyle/>
          <a:p>
            <a:pPr algn="ctr" rtl="1"/>
            <a:r>
              <a:rPr lang="fa-IR" sz="4400" b="1" dirty="0">
                <a:solidFill>
                  <a:srgbClr val="002060"/>
                </a:solidFill>
                <a:cs typeface="B Zar" panose="00000400000000000000" pitchFamily="2" charset="-78"/>
              </a:rPr>
              <a:t>دوره آموزشی</a:t>
            </a:r>
            <a:br>
              <a:rPr lang="fa-IR" sz="4400" b="1" dirty="0">
                <a:solidFill>
                  <a:srgbClr val="002060"/>
                </a:solidFill>
                <a:cs typeface="B Zar" panose="00000400000000000000" pitchFamily="2" charset="-78"/>
              </a:rPr>
            </a:br>
            <a:r>
              <a:rPr lang="fa-IR" sz="4400" b="1" dirty="0">
                <a:solidFill>
                  <a:srgbClr val="002060"/>
                </a:solidFill>
                <a:cs typeface="B Zar" panose="00000400000000000000" pitchFamily="2" charset="-78"/>
              </a:rPr>
              <a:t> </a:t>
            </a:r>
            <a:br>
              <a:rPr lang="fa-IR" sz="4400" b="1" dirty="0">
                <a:solidFill>
                  <a:srgbClr val="002060"/>
                </a:solidFill>
                <a:cs typeface="B Zar" panose="00000400000000000000" pitchFamily="2" charset="-78"/>
              </a:rPr>
            </a:br>
            <a:r>
              <a:rPr lang="fa-IR" sz="4400" b="1" dirty="0">
                <a:solidFill>
                  <a:srgbClr val="002060"/>
                </a:solidFill>
                <a:cs typeface="B Zar" panose="00000400000000000000" pitchFamily="2" charset="-78"/>
              </a:rPr>
              <a:t>ضوابط و معیارهای حاکم بر گزینش</a:t>
            </a:r>
            <a:br>
              <a:rPr lang="fa-IR" sz="4400" b="1" dirty="0">
                <a:solidFill>
                  <a:srgbClr val="002060"/>
                </a:solidFill>
                <a:cs typeface="B Zar" panose="00000400000000000000" pitchFamily="2" charset="-78"/>
              </a:rPr>
            </a:br>
            <a:r>
              <a:rPr lang="fa-IR" sz="3600" b="1" dirty="0">
                <a:solidFill>
                  <a:srgbClr val="002060"/>
                </a:solidFill>
                <a:cs typeface="B Zar" panose="00000400000000000000" pitchFamily="2" charset="-78"/>
              </a:rPr>
              <a:t>مطابق با قانون گزينش کشور و آیین نامه اجرایی آن</a:t>
            </a:r>
            <a:endParaRPr lang="en-US" sz="4400" b="1" dirty="0">
              <a:solidFill>
                <a:srgbClr val="002060"/>
              </a:solidFill>
              <a:cs typeface="B Zar" panose="00000400000000000000" pitchFamily="2" charset="-78"/>
            </a:endParaRPr>
          </a:p>
        </p:txBody>
      </p:sp>
      <p:sp>
        <p:nvSpPr>
          <p:cNvPr id="3" name="Title 1">
            <a:extLst>
              <a:ext uri="{FF2B5EF4-FFF2-40B4-BE49-F238E27FC236}">
                <a16:creationId xmlns:a16="http://schemas.microsoft.com/office/drawing/2014/main" id="{F3638487-A11B-429B-B7DA-D34BE0367533}"/>
              </a:ext>
            </a:extLst>
          </p:cNvPr>
          <p:cNvSpPr txBox="1">
            <a:spLocks/>
          </p:cNvSpPr>
          <p:nvPr/>
        </p:nvSpPr>
        <p:spPr>
          <a:xfrm>
            <a:off x="1026275" y="5174166"/>
            <a:ext cx="9603275" cy="10955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fa-IR" b="1" dirty="0">
                <a:solidFill>
                  <a:srgbClr val="7030A0"/>
                </a:solidFill>
                <a:cs typeface="B Zar" panose="00000400000000000000" pitchFamily="2" charset="-78"/>
              </a:rPr>
              <a:t>هسته گزینش دانشگاه ایلام</a:t>
            </a:r>
          </a:p>
          <a:p>
            <a:pPr algn="ctr"/>
            <a:r>
              <a:rPr lang="fa-IR" b="1" dirty="0">
                <a:solidFill>
                  <a:srgbClr val="FFFF00"/>
                </a:solidFill>
                <a:cs typeface="B Zar" panose="00000400000000000000" pitchFamily="2" charset="-78"/>
              </a:rPr>
              <a:t>مهر ماه - 1404</a:t>
            </a:r>
            <a:endParaRPr lang="en-US" b="1" dirty="0">
              <a:solidFill>
                <a:srgbClr val="FFFF00"/>
              </a:solidFill>
              <a:cs typeface="B Zar" panose="00000400000000000000" pitchFamily="2" charset="-78"/>
            </a:endParaRPr>
          </a:p>
        </p:txBody>
      </p:sp>
    </p:spTree>
    <p:extLst>
      <p:ext uri="{BB962C8B-B14F-4D97-AF65-F5344CB8AC3E}">
        <p14:creationId xmlns:p14="http://schemas.microsoft.com/office/powerpoint/2010/main" val="42157387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3FC5-75CE-4AA1-B5B2-6FC98653210C}"/>
              </a:ext>
            </a:extLst>
          </p:cNvPr>
          <p:cNvSpPr>
            <a:spLocks noGrp="1"/>
          </p:cNvSpPr>
          <p:nvPr>
            <p:ph type="title"/>
          </p:nvPr>
        </p:nvSpPr>
        <p:spPr>
          <a:xfrm>
            <a:off x="223284" y="212651"/>
            <a:ext cx="11376837" cy="5305647"/>
          </a:xfrm>
        </p:spPr>
        <p:txBody>
          <a:bodyPr>
            <a:noAutofit/>
          </a:bodyPr>
          <a:lstStyle/>
          <a:p>
            <a:pPr algn="r" rtl="1"/>
            <a:r>
              <a:rPr lang="fa-IR" sz="2800" dirty="0">
                <a:solidFill>
                  <a:srgbClr val="002060"/>
                </a:solidFill>
                <a:cs typeface="B Zar" panose="00000400000000000000" pitchFamily="2" charset="-78"/>
              </a:rPr>
              <a:t>ج- وظايف و حدود اختيارات:</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ماده 8- وظايف هيأت مركزي گزينش به شرح زير خواهد بود:</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1- ايجاد تفكيك ، ادغام و انحلال ، هسته هاي گزينش مورد نياز طبق دستورالعملهاي هيأت عالي گزينش</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2- بررسي ، انتخاب ، معرفي اعضاء هسته هاي گزينش ، مسؤول و معاونين دبيرخانه به هيأت عالي گزينش</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3- رسيدگي به شكايات در مرحله دوم تجديدنظر.</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4- اجراي مصوبات ، دستورالعملها ، بخشنامه ها ، ساير امور محوله كه از سوي هيأت عالي گزينش ابلاغ مي گردد.</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5- ايجاد هماهنگي ، آموزش ، بازرسي ، نظارت و ارزشيابي عملكرد كليه هسته هاي گزينش و تهيه بخشنامه هاي مربوطه.</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6- ارتباط و هماهنگي لازم با دستگاهها و مراجع ذيربط</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7- پيشنهاد نمودار تشكيلاتي و بودجه هيأت مركزي و هسته هاي گزينش تابعه به وزارتخانه</a:t>
            </a:r>
            <a:br>
              <a:rPr lang="fa-IR" sz="2800" dirty="0">
                <a:solidFill>
                  <a:srgbClr val="002060"/>
                </a:solidFill>
                <a:cs typeface="B Zar" panose="00000400000000000000" pitchFamily="2" charset="-78"/>
              </a:rPr>
            </a:br>
            <a:endParaRPr lang="en-US" sz="2800" dirty="0">
              <a:solidFill>
                <a:srgbClr val="002060"/>
              </a:solidFill>
              <a:cs typeface="B Zar" panose="00000400000000000000" pitchFamily="2" charset="-78"/>
            </a:endParaRPr>
          </a:p>
        </p:txBody>
      </p:sp>
    </p:spTree>
    <p:extLst>
      <p:ext uri="{BB962C8B-B14F-4D97-AF65-F5344CB8AC3E}">
        <p14:creationId xmlns:p14="http://schemas.microsoft.com/office/powerpoint/2010/main" val="966498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D06CC-9CDD-456E-9E93-466AB7CB7A1C}"/>
              </a:ext>
            </a:extLst>
          </p:cNvPr>
          <p:cNvSpPr>
            <a:spLocks noGrp="1"/>
          </p:cNvSpPr>
          <p:nvPr>
            <p:ph type="title"/>
          </p:nvPr>
        </p:nvSpPr>
        <p:spPr>
          <a:xfrm>
            <a:off x="434898" y="685800"/>
            <a:ext cx="10783229" cy="4630479"/>
          </a:xfrm>
        </p:spPr>
        <p:txBody>
          <a:bodyPr>
            <a:noAutofit/>
          </a:bodyPr>
          <a:lstStyle/>
          <a:p>
            <a:pPr algn="r" rtl="1">
              <a:lnSpc>
                <a:spcPct val="150000"/>
              </a:lnSpc>
            </a:pPr>
            <a:r>
              <a:rPr lang="fa-IR" sz="3600" dirty="0">
                <a:solidFill>
                  <a:srgbClr val="002060"/>
                </a:solidFill>
                <a:cs typeface="B Zar" panose="00000400000000000000" pitchFamily="2" charset="-78"/>
              </a:rPr>
              <a:t>ماده 9- وظايف دبير هيأت مركزي گزينش عبارت است از: </a:t>
            </a:r>
            <a:br>
              <a:rPr lang="fa-IR" sz="3600" dirty="0">
                <a:solidFill>
                  <a:srgbClr val="002060"/>
                </a:solidFill>
                <a:cs typeface="B Zar" panose="00000400000000000000" pitchFamily="2" charset="-78"/>
              </a:rPr>
            </a:br>
            <a:r>
              <a:rPr lang="fa-IR" sz="3600" dirty="0">
                <a:solidFill>
                  <a:srgbClr val="002060"/>
                </a:solidFill>
                <a:cs typeface="B Zar" panose="00000400000000000000" pitchFamily="2" charset="-78"/>
              </a:rPr>
              <a:t>1-اداره امور اجرايي هيأت مركزي و دبيرخانه طبق دستورالعملهاي هيأت عالي گزينش</a:t>
            </a:r>
            <a:br>
              <a:rPr lang="fa-IR" sz="3600" dirty="0">
                <a:solidFill>
                  <a:srgbClr val="002060"/>
                </a:solidFill>
                <a:cs typeface="B Zar" panose="00000400000000000000" pitchFamily="2" charset="-78"/>
              </a:rPr>
            </a:br>
            <a:r>
              <a:rPr lang="fa-IR" sz="3600" dirty="0">
                <a:solidFill>
                  <a:srgbClr val="002060"/>
                </a:solidFill>
                <a:cs typeface="B Zar" panose="00000400000000000000" pitchFamily="2" charset="-78"/>
              </a:rPr>
              <a:t>2- صدور احكام انتصاب پس از طي مراحل قانوني</a:t>
            </a:r>
            <a:br>
              <a:rPr lang="fa-IR" sz="3600" dirty="0">
                <a:solidFill>
                  <a:srgbClr val="002060"/>
                </a:solidFill>
                <a:cs typeface="B Zar" panose="00000400000000000000" pitchFamily="2" charset="-78"/>
              </a:rPr>
            </a:br>
            <a:r>
              <a:rPr lang="fa-IR" sz="3600" dirty="0">
                <a:solidFill>
                  <a:srgbClr val="002060"/>
                </a:solidFill>
                <a:cs typeface="B Zar" panose="00000400000000000000" pitchFamily="2" charset="-78"/>
              </a:rPr>
              <a:t>3- پيگيري و اجراي مصوبات هيأت مركزي و هيأت عالي گزينش</a:t>
            </a:r>
            <a:br>
              <a:rPr lang="fa-IR" sz="3600" dirty="0">
                <a:solidFill>
                  <a:srgbClr val="002060"/>
                </a:solidFill>
                <a:cs typeface="B Zar" panose="00000400000000000000" pitchFamily="2" charset="-78"/>
              </a:rPr>
            </a:br>
            <a:endParaRPr lang="en-US" sz="3600" dirty="0">
              <a:solidFill>
                <a:srgbClr val="002060"/>
              </a:solidFill>
              <a:cs typeface="B Zar" panose="00000400000000000000" pitchFamily="2" charset="-78"/>
            </a:endParaRPr>
          </a:p>
        </p:txBody>
      </p:sp>
    </p:spTree>
    <p:extLst>
      <p:ext uri="{BB962C8B-B14F-4D97-AF65-F5344CB8AC3E}">
        <p14:creationId xmlns:p14="http://schemas.microsoft.com/office/powerpoint/2010/main" val="3175451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8A87-CAD9-43E2-9B6A-909B65C252BC}"/>
              </a:ext>
            </a:extLst>
          </p:cNvPr>
          <p:cNvSpPr>
            <a:spLocks noGrp="1"/>
          </p:cNvSpPr>
          <p:nvPr>
            <p:ph type="title"/>
          </p:nvPr>
        </p:nvSpPr>
        <p:spPr>
          <a:xfrm>
            <a:off x="350874" y="223284"/>
            <a:ext cx="10731809" cy="5231218"/>
          </a:xfrm>
        </p:spPr>
        <p:txBody>
          <a:bodyPr>
            <a:noAutofit/>
          </a:bodyPr>
          <a:lstStyle/>
          <a:p>
            <a:pPr algn="r" rtl="1"/>
            <a:r>
              <a:rPr lang="fa-IR" sz="4000" dirty="0">
                <a:solidFill>
                  <a:srgbClr val="002060"/>
                </a:solidFill>
                <a:cs typeface="B Zar" panose="00000400000000000000" pitchFamily="2" charset="-78"/>
              </a:rPr>
              <a:t>ماده 10- هسته هاي گزينش وظايف ذيل را زير نظر هيأت مركزي به عهده دارند</a:t>
            </a:r>
            <a:br>
              <a:rPr lang="fa-IR" sz="4000" dirty="0">
                <a:solidFill>
                  <a:srgbClr val="002060"/>
                </a:solidFill>
                <a:cs typeface="B Zar" panose="00000400000000000000" pitchFamily="2" charset="-78"/>
              </a:rPr>
            </a:br>
            <a:r>
              <a:rPr lang="fa-IR" sz="4000" dirty="0">
                <a:solidFill>
                  <a:srgbClr val="002060"/>
                </a:solidFill>
                <a:cs typeface="B Zar" panose="00000400000000000000" pitchFamily="2" charset="-78"/>
              </a:rPr>
              <a:t>1- اجراي دستورالعملها ، بخشنامه ها و ساير موارد محوله از هيأت مركزي و هيأت عالي گزينش</a:t>
            </a:r>
            <a:br>
              <a:rPr lang="fa-IR" sz="4000" dirty="0">
                <a:solidFill>
                  <a:srgbClr val="002060"/>
                </a:solidFill>
                <a:cs typeface="B Zar" panose="00000400000000000000" pitchFamily="2" charset="-78"/>
              </a:rPr>
            </a:br>
            <a:r>
              <a:rPr lang="fa-IR" sz="4000" dirty="0">
                <a:solidFill>
                  <a:srgbClr val="002060"/>
                </a:solidFill>
                <a:cs typeface="B Zar" panose="00000400000000000000" pitchFamily="2" charset="-78"/>
              </a:rPr>
              <a:t>2- بررسي و تعيين صلاحيت اخلاقي ، اعتقادي و سياسي متقاضيان مشمول اين قانون قبل از ورود تا مرحله قطعيت اشتغال ( به تحصيل يا استخدام)</a:t>
            </a:r>
            <a:br>
              <a:rPr lang="fa-IR" sz="4000" dirty="0">
                <a:solidFill>
                  <a:srgbClr val="002060"/>
                </a:solidFill>
                <a:cs typeface="B Zar" panose="00000400000000000000" pitchFamily="2" charset="-78"/>
              </a:rPr>
            </a:br>
            <a:r>
              <a:rPr lang="fa-IR" sz="4000" dirty="0">
                <a:solidFill>
                  <a:srgbClr val="002060"/>
                </a:solidFill>
                <a:cs typeface="B Zar" panose="00000400000000000000" pitchFamily="2" charset="-78"/>
              </a:rPr>
              <a:t>3- تأييد صلاحيت كاركنان هسته</a:t>
            </a:r>
            <a:br>
              <a:rPr lang="fa-IR" sz="4000" dirty="0">
                <a:solidFill>
                  <a:srgbClr val="002060"/>
                </a:solidFill>
                <a:cs typeface="B Zar" panose="00000400000000000000" pitchFamily="2" charset="-78"/>
              </a:rPr>
            </a:br>
            <a:r>
              <a:rPr lang="fa-IR" sz="4000" dirty="0">
                <a:solidFill>
                  <a:srgbClr val="002060"/>
                </a:solidFill>
                <a:cs typeface="B Zar" panose="00000400000000000000" pitchFamily="2" charset="-78"/>
              </a:rPr>
              <a:t>4- رسيدگي به شكايات در مرحله اول تجديدنظر</a:t>
            </a:r>
            <a:br>
              <a:rPr lang="fa-IR" sz="4000" dirty="0">
                <a:solidFill>
                  <a:srgbClr val="002060"/>
                </a:solidFill>
                <a:cs typeface="B Zar" panose="00000400000000000000" pitchFamily="2" charset="-78"/>
              </a:rPr>
            </a:br>
            <a:endParaRPr lang="en-US" sz="4000" dirty="0">
              <a:solidFill>
                <a:srgbClr val="002060"/>
              </a:solidFill>
              <a:cs typeface="B Zar" panose="00000400000000000000" pitchFamily="2" charset="-78"/>
            </a:endParaRPr>
          </a:p>
        </p:txBody>
      </p:sp>
    </p:spTree>
    <p:extLst>
      <p:ext uri="{BB962C8B-B14F-4D97-AF65-F5344CB8AC3E}">
        <p14:creationId xmlns:p14="http://schemas.microsoft.com/office/powerpoint/2010/main" val="2553167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65A-B6F5-4CCB-B051-C4CC8E10B297}"/>
              </a:ext>
            </a:extLst>
          </p:cNvPr>
          <p:cNvSpPr>
            <a:spLocks noGrp="1"/>
          </p:cNvSpPr>
          <p:nvPr>
            <p:ph type="title"/>
          </p:nvPr>
        </p:nvSpPr>
        <p:spPr>
          <a:xfrm>
            <a:off x="390293" y="685800"/>
            <a:ext cx="10995102" cy="4945566"/>
          </a:xfrm>
        </p:spPr>
        <p:txBody>
          <a:bodyPr>
            <a:noAutofit/>
          </a:bodyPr>
          <a:lstStyle/>
          <a:p>
            <a:pPr algn="r" rtl="1">
              <a:lnSpc>
                <a:spcPct val="150000"/>
              </a:lnSpc>
            </a:pPr>
            <a:r>
              <a:rPr lang="fa-IR" sz="4000" dirty="0">
                <a:solidFill>
                  <a:srgbClr val="002060"/>
                </a:solidFill>
                <a:cs typeface="B Zar" panose="00000400000000000000" pitchFamily="2" charset="-78"/>
              </a:rPr>
              <a:t>ماده 11- وظايف مدير هسته به شرح ذيل مي باشد:</a:t>
            </a:r>
            <a:br>
              <a:rPr lang="fa-IR" sz="4000" dirty="0">
                <a:solidFill>
                  <a:srgbClr val="002060"/>
                </a:solidFill>
                <a:cs typeface="B Zar" panose="00000400000000000000" pitchFamily="2" charset="-78"/>
              </a:rPr>
            </a:br>
            <a:r>
              <a:rPr lang="fa-IR" sz="4000" dirty="0">
                <a:solidFill>
                  <a:srgbClr val="002060"/>
                </a:solidFill>
                <a:cs typeface="B Zar" panose="00000400000000000000" pitchFamily="2" charset="-78"/>
              </a:rPr>
              <a:t>1- اداره امور اجرايي و هماهنگي امور واحدهاي هسته گزينش طبق دستورالعملهاي هيأت مركزي و هيأت عالي گزينش</a:t>
            </a:r>
            <a:br>
              <a:rPr lang="fa-IR" sz="4000" dirty="0">
                <a:solidFill>
                  <a:srgbClr val="002060"/>
                </a:solidFill>
                <a:cs typeface="B Zar" panose="00000400000000000000" pitchFamily="2" charset="-78"/>
              </a:rPr>
            </a:br>
            <a:r>
              <a:rPr lang="fa-IR" sz="4000" dirty="0">
                <a:solidFill>
                  <a:srgbClr val="002060"/>
                </a:solidFill>
                <a:cs typeface="B Zar" panose="00000400000000000000" pitchFamily="2" charset="-78"/>
              </a:rPr>
              <a:t>2- صدور احكام انتصاب كاركنان پس از بررسي و تأييد هسته گزينش</a:t>
            </a:r>
            <a:br>
              <a:rPr lang="fa-IR" sz="4000" dirty="0">
                <a:solidFill>
                  <a:srgbClr val="002060"/>
                </a:solidFill>
                <a:cs typeface="B Zar" panose="00000400000000000000" pitchFamily="2" charset="-78"/>
              </a:rPr>
            </a:br>
            <a:r>
              <a:rPr lang="fa-IR" sz="4000" dirty="0">
                <a:solidFill>
                  <a:srgbClr val="002060"/>
                </a:solidFill>
                <a:cs typeface="B Zar" panose="00000400000000000000" pitchFamily="2" charset="-78"/>
              </a:rPr>
              <a:t>3- اجراي كليه مصوبات هسته گزينش ، هيأت مركزي و هيأت عالي گزينش</a:t>
            </a:r>
            <a:br>
              <a:rPr lang="fa-IR" sz="4000" dirty="0">
                <a:solidFill>
                  <a:srgbClr val="002060"/>
                </a:solidFill>
                <a:cs typeface="B Zar" panose="00000400000000000000" pitchFamily="2" charset="-78"/>
              </a:rPr>
            </a:br>
            <a:endParaRPr lang="en-US" sz="4000" dirty="0">
              <a:solidFill>
                <a:srgbClr val="002060"/>
              </a:solidFill>
              <a:cs typeface="B Zar" panose="00000400000000000000" pitchFamily="2" charset="-78"/>
            </a:endParaRPr>
          </a:p>
        </p:txBody>
      </p:sp>
    </p:spTree>
    <p:extLst>
      <p:ext uri="{BB962C8B-B14F-4D97-AF65-F5344CB8AC3E}">
        <p14:creationId xmlns:p14="http://schemas.microsoft.com/office/powerpoint/2010/main" val="46586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4512-4E67-41AC-A9C1-3F01EB809E50}"/>
              </a:ext>
            </a:extLst>
          </p:cNvPr>
          <p:cNvSpPr>
            <a:spLocks noGrp="1"/>
          </p:cNvSpPr>
          <p:nvPr>
            <p:ph type="title"/>
          </p:nvPr>
        </p:nvSpPr>
        <p:spPr>
          <a:xfrm>
            <a:off x="685801" y="685800"/>
            <a:ext cx="10396882" cy="4779335"/>
          </a:xfrm>
        </p:spPr>
        <p:txBody>
          <a:bodyPr>
            <a:noAutofit/>
          </a:bodyPr>
          <a:lstStyle/>
          <a:p>
            <a:pPr algn="r" rtl="1"/>
            <a:r>
              <a:rPr lang="fa-IR" sz="2800" dirty="0">
                <a:solidFill>
                  <a:srgbClr val="002060"/>
                </a:solidFill>
                <a:cs typeface="B Zar" panose="00000400000000000000" pitchFamily="2" charset="-78"/>
              </a:rPr>
              <a:t>ماده 12- وظايف آموزش و پرورش در امر گزينش به شرح ذيل است:</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1- برگزاري امتحانات يا مصاحبه تخصصي در موارد لزوم طبق مقررات استخدام كشوري ( همزمان با طي مراحل گزينش) با مسئوليت نماينده وزير در هيأت ( در صورت تفويض سازمان اموراداري و استخدامي كشور)</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2- انجام امور معاينات پزشكي اعم از معاينات عمومي و آزمايشگاهي بطور اعم و اخص طبق آيين نامه پيشنهادي سازمان امور اداري و استخدامي كشور كه به تصويب وزارت بهداشت درمان و آموزش پزشكي خواهد رسيد.</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3- پيشنهاد نمودار تشكيلاتي و بودجه مورد نياز هيأت مركزي و هسته هاي گزينش تابعه آن حسب مورد به سازمان اموراداري و استخدامي كشور يا سازمان برنامه و بودجه.</a:t>
            </a:r>
            <a:br>
              <a:rPr lang="fa-IR" sz="2800" dirty="0">
                <a:solidFill>
                  <a:srgbClr val="002060"/>
                </a:solidFill>
                <a:cs typeface="B Zar" panose="00000400000000000000" pitchFamily="2" charset="-78"/>
              </a:rPr>
            </a:br>
            <a:r>
              <a:rPr lang="fa-IR" sz="2800" dirty="0">
                <a:solidFill>
                  <a:srgbClr val="002060"/>
                </a:solidFill>
                <a:cs typeface="B Zar" panose="00000400000000000000" pitchFamily="2" charset="-78"/>
              </a:rPr>
              <a:t>4- تأمين كليه امكانات مورد نياز هيأت مركزي و هسته هاي گزينش تابعه اعم از پرسنل ، جا و مكان ، وسايل نقليه و همچنين پيش بيني رديف مستقل بودجه براي هيأت مركزي گزينش</a:t>
            </a:r>
            <a:br>
              <a:rPr lang="fa-IR" sz="2800" dirty="0">
                <a:solidFill>
                  <a:srgbClr val="002060"/>
                </a:solidFill>
                <a:cs typeface="B Zar" panose="00000400000000000000" pitchFamily="2" charset="-78"/>
              </a:rPr>
            </a:br>
            <a:endParaRPr lang="en-US" sz="2800" dirty="0">
              <a:solidFill>
                <a:srgbClr val="002060"/>
              </a:solidFill>
              <a:cs typeface="B Zar" panose="00000400000000000000" pitchFamily="2" charset="-78"/>
            </a:endParaRPr>
          </a:p>
        </p:txBody>
      </p:sp>
    </p:spTree>
    <p:extLst>
      <p:ext uri="{BB962C8B-B14F-4D97-AF65-F5344CB8AC3E}">
        <p14:creationId xmlns:p14="http://schemas.microsoft.com/office/powerpoint/2010/main" val="4097986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2D4E-C439-44C3-A8BF-501FD1023FEF}"/>
              </a:ext>
            </a:extLst>
          </p:cNvPr>
          <p:cNvSpPr>
            <a:spLocks noGrp="1"/>
          </p:cNvSpPr>
          <p:nvPr>
            <p:ph type="title"/>
          </p:nvPr>
        </p:nvSpPr>
        <p:spPr>
          <a:xfrm>
            <a:off x="685801" y="685800"/>
            <a:ext cx="10396882" cy="4800600"/>
          </a:xfrm>
        </p:spPr>
        <p:txBody>
          <a:bodyPr>
            <a:noAutofit/>
          </a:bodyPr>
          <a:lstStyle/>
          <a:p>
            <a:pPr algn="r" rtl="1"/>
            <a:r>
              <a:rPr lang="fa-IR" sz="3600" dirty="0">
                <a:solidFill>
                  <a:srgbClr val="002060"/>
                </a:solidFill>
                <a:cs typeface="B Zar" panose="00000400000000000000" pitchFamily="2" charset="-78"/>
              </a:rPr>
              <a:t>تبصره1- سازمانهاي امور اداري و استخدامي كشور و برنامه و بودجه موظفند حسب مورد نسبت به پيشنهادهاي وزارتخانه با رعايت نظر هيأت عالي گزينش اقدام نمايند.</a:t>
            </a:r>
            <a:br>
              <a:rPr lang="fa-IR" sz="3600" dirty="0">
                <a:solidFill>
                  <a:srgbClr val="002060"/>
                </a:solidFill>
                <a:cs typeface="B Zar" panose="00000400000000000000" pitchFamily="2" charset="-78"/>
              </a:rPr>
            </a:br>
            <a:r>
              <a:rPr lang="fa-IR" sz="3600" dirty="0">
                <a:solidFill>
                  <a:srgbClr val="002060"/>
                </a:solidFill>
                <a:cs typeface="B Zar" panose="00000400000000000000" pitchFamily="2" charset="-78"/>
              </a:rPr>
              <a:t>تبصره 2- كلية امكاناتي كه در تاريخ 1/7/1373 در اختيار هيأت مركزي و هسته هاي گزينش آموزش و پرورش بوده است اعم از نيروي انساني موجود با توجه به پستهاي سازماني ، مكان ، وسيله نقليه كماكان در اختيار هيأت تشكيل شده بر اساس اين قانون خواهد بود به استثناء مواردي كه طبق قانون منتقل يا واگذار شده باشد.</a:t>
            </a:r>
            <a:br>
              <a:rPr lang="fa-IR" sz="3600" dirty="0">
                <a:solidFill>
                  <a:srgbClr val="002060"/>
                </a:solidFill>
                <a:cs typeface="B Zar" panose="00000400000000000000" pitchFamily="2" charset="-78"/>
              </a:rPr>
            </a:br>
            <a:endParaRPr lang="en-US" sz="3600" dirty="0">
              <a:solidFill>
                <a:srgbClr val="002060"/>
              </a:solidFill>
              <a:cs typeface="B Zar" panose="00000400000000000000" pitchFamily="2" charset="-78"/>
            </a:endParaRPr>
          </a:p>
        </p:txBody>
      </p:sp>
    </p:spTree>
    <p:extLst>
      <p:ext uri="{BB962C8B-B14F-4D97-AF65-F5344CB8AC3E}">
        <p14:creationId xmlns:p14="http://schemas.microsoft.com/office/powerpoint/2010/main" val="2434695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A3A3-A7D3-41FA-B35F-2D58686BCB70}"/>
              </a:ext>
            </a:extLst>
          </p:cNvPr>
          <p:cNvSpPr>
            <a:spLocks noGrp="1"/>
          </p:cNvSpPr>
          <p:nvPr>
            <p:ph type="title"/>
          </p:nvPr>
        </p:nvSpPr>
        <p:spPr>
          <a:xfrm>
            <a:off x="267628" y="568712"/>
            <a:ext cx="11162371" cy="4960218"/>
          </a:xfrm>
        </p:spPr>
        <p:txBody>
          <a:bodyPr>
            <a:noAutofit/>
          </a:bodyPr>
          <a:lstStyle/>
          <a:p>
            <a:pPr algn="r" rtl="1">
              <a:lnSpc>
                <a:spcPct val="150000"/>
              </a:lnSpc>
            </a:pPr>
            <a:r>
              <a:rPr lang="fa-IR" sz="3200" dirty="0">
                <a:solidFill>
                  <a:srgbClr val="002060"/>
                </a:solidFill>
                <a:cs typeface="B Zar" panose="00000400000000000000" pitchFamily="2" charset="-78"/>
              </a:rPr>
              <a:t>ساير مقررات:</a:t>
            </a:r>
            <a:br>
              <a:rPr lang="fa-IR" sz="3200" dirty="0">
                <a:solidFill>
                  <a:srgbClr val="002060"/>
                </a:solidFill>
                <a:cs typeface="B Zar" panose="00000400000000000000" pitchFamily="2" charset="-78"/>
              </a:rPr>
            </a:br>
            <a:r>
              <a:rPr lang="fa-IR" sz="3200" dirty="0">
                <a:solidFill>
                  <a:srgbClr val="002060"/>
                </a:solidFill>
                <a:cs typeface="B Zar" panose="00000400000000000000" pitchFamily="2" charset="-78"/>
              </a:rPr>
              <a:t>ماده 13- كارگزاران گزينش مي بايد علاوه بر ضوابط مندرج در ماده (2) اين قانون داراي شرايط زير نيز باشند:</a:t>
            </a:r>
            <a:br>
              <a:rPr lang="fa-IR" sz="3200" dirty="0">
                <a:solidFill>
                  <a:srgbClr val="002060"/>
                </a:solidFill>
                <a:cs typeface="B Zar" panose="00000400000000000000" pitchFamily="2" charset="-78"/>
              </a:rPr>
            </a:br>
            <a:r>
              <a:rPr lang="fa-IR" sz="3200" dirty="0">
                <a:solidFill>
                  <a:srgbClr val="002060"/>
                </a:solidFill>
                <a:cs typeface="B Zar" panose="00000400000000000000" pitchFamily="2" charset="-78"/>
              </a:rPr>
              <a:t>الف – شرايط مقرر در فرمان 15/10/1361 حضرت امام خميني (ره) صالح ، متعهد ، عاقل ، صاحب اخلاق كريمه ، فاضل ، متوجه به مسايل روز باشند و تنگ نظر ، تندخو ، مسامحه كار و سهل انگار نباشند.</a:t>
            </a:r>
            <a:br>
              <a:rPr lang="fa-IR" sz="3200" dirty="0">
                <a:solidFill>
                  <a:srgbClr val="002060"/>
                </a:solidFill>
                <a:cs typeface="B Zar" panose="00000400000000000000" pitchFamily="2" charset="-78"/>
              </a:rPr>
            </a:br>
            <a:r>
              <a:rPr lang="fa-IR" sz="3200" dirty="0">
                <a:solidFill>
                  <a:srgbClr val="002060"/>
                </a:solidFill>
                <a:cs typeface="B Zar" panose="00000400000000000000" pitchFamily="2" charset="-78"/>
              </a:rPr>
              <a:t>ب- 25 سال سن و تأهل براي اعضاي هيأتهاي مركزي و 23 سال سن و تأهل براي اعضاء هسته هاي گزينش و تأهل براي ساير پرسنل گزينش با اولويت.</a:t>
            </a:r>
            <a:br>
              <a:rPr lang="fa-IR" sz="3200" dirty="0">
                <a:solidFill>
                  <a:srgbClr val="002060"/>
                </a:solidFill>
                <a:cs typeface="B Zar" panose="00000400000000000000" pitchFamily="2" charset="-78"/>
              </a:rPr>
            </a:br>
            <a:endParaRPr lang="en-US" sz="3200" dirty="0">
              <a:solidFill>
                <a:srgbClr val="002060"/>
              </a:solidFill>
              <a:cs typeface="B Zar" panose="00000400000000000000" pitchFamily="2" charset="-78"/>
            </a:endParaRPr>
          </a:p>
        </p:txBody>
      </p:sp>
    </p:spTree>
    <p:extLst>
      <p:ext uri="{BB962C8B-B14F-4D97-AF65-F5344CB8AC3E}">
        <p14:creationId xmlns:p14="http://schemas.microsoft.com/office/powerpoint/2010/main" val="1761333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ABD95-25AB-4E9E-8A59-F613A776176F}"/>
              </a:ext>
            </a:extLst>
          </p:cNvPr>
          <p:cNvSpPr>
            <a:spLocks noGrp="1"/>
          </p:cNvSpPr>
          <p:nvPr>
            <p:ph type="title"/>
          </p:nvPr>
        </p:nvSpPr>
        <p:spPr>
          <a:xfrm>
            <a:off x="382772" y="287079"/>
            <a:ext cx="11153553" cy="5241851"/>
          </a:xfrm>
        </p:spPr>
        <p:txBody>
          <a:bodyPr>
            <a:noAutofit/>
          </a:bodyPr>
          <a:lstStyle/>
          <a:p>
            <a:pPr algn="r" rtl="1">
              <a:lnSpc>
                <a:spcPct val="100000"/>
              </a:lnSpc>
            </a:pPr>
            <a:r>
              <a:rPr lang="fa-IR" sz="4000" dirty="0">
                <a:solidFill>
                  <a:srgbClr val="002060"/>
                </a:solidFill>
                <a:cs typeface="B Zar" panose="00000400000000000000" pitchFamily="2" charset="-78"/>
              </a:rPr>
              <a:t>ماده 14- افرادي كه در مراحل گزينش واجد شرايط عمومي يا انتخاب اصلح تشخيص داده شوند در صورت اعتراض مي توانند تقاضاي كتبي خود را حداكثر تا دو ماه در هر مرحله پس از دريافت حكم به مرجع تجديدنظر كنند ،( اول ، دوم)تحويل دهند و در صورت عدم اعتراض در مهلت مقرر رأي صادره قطعي و لازم الاجرا است دستورالعمل اين ماده توسط هيأت عالي گزينش تهيه و به تصويب مي رسد.</a:t>
            </a:r>
            <a:endParaRPr lang="en-US" sz="4000" dirty="0">
              <a:solidFill>
                <a:srgbClr val="002060"/>
              </a:solidFill>
              <a:cs typeface="B Zar" panose="00000400000000000000" pitchFamily="2" charset="-78"/>
            </a:endParaRPr>
          </a:p>
        </p:txBody>
      </p:sp>
    </p:spTree>
    <p:extLst>
      <p:ext uri="{BB962C8B-B14F-4D97-AF65-F5344CB8AC3E}">
        <p14:creationId xmlns:p14="http://schemas.microsoft.com/office/powerpoint/2010/main" val="506180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1E2D0-75CE-4CED-886F-6364D5A861D0}"/>
              </a:ext>
            </a:extLst>
          </p:cNvPr>
          <p:cNvSpPr>
            <a:spLocks noGrp="1"/>
          </p:cNvSpPr>
          <p:nvPr>
            <p:ph type="title"/>
          </p:nvPr>
        </p:nvSpPr>
        <p:spPr>
          <a:xfrm>
            <a:off x="685801" y="685800"/>
            <a:ext cx="10396882" cy="4853763"/>
          </a:xfrm>
        </p:spPr>
        <p:txBody>
          <a:bodyPr>
            <a:noAutofit/>
          </a:bodyPr>
          <a:lstStyle/>
          <a:p>
            <a:pPr algn="r" rtl="1"/>
            <a:r>
              <a:rPr lang="fa-IR" sz="3200" dirty="0">
                <a:solidFill>
                  <a:srgbClr val="002060"/>
                </a:solidFill>
                <a:cs typeface="B Zar" panose="00000400000000000000" pitchFamily="2" charset="-78"/>
              </a:rPr>
              <a:t>تبصره 1- مرحله اول تجديدنظر توسط هسته گزينش ( حداقل با دو نفر جديد) و مرحله دوم آن توسط هيأت مركزي صورت مي گيرد.</a:t>
            </a:r>
            <a:br>
              <a:rPr lang="fa-IR" sz="3200" dirty="0">
                <a:solidFill>
                  <a:srgbClr val="002060"/>
                </a:solidFill>
                <a:cs typeface="B Zar" panose="00000400000000000000" pitchFamily="2" charset="-78"/>
              </a:rPr>
            </a:br>
            <a:r>
              <a:rPr lang="fa-IR" sz="3200" dirty="0">
                <a:solidFill>
                  <a:srgbClr val="002060"/>
                </a:solidFill>
                <a:cs typeface="B Zar" panose="00000400000000000000" pitchFamily="2" charset="-78"/>
              </a:rPr>
              <a:t>تبصره 2- هيأت عالي گزينش نسبت به هر مورد از احكام صادره و هر گونه تخلف اعم از مسامحه كاري ، تندروي ، اعمال تبعيض و انجام امور خلاف شرع رسيدگي نموده و پس از اصلاح يا ابطال آراء هيأت صادر كننده رأي را ملزم به اجراي رأي جديد ، برخورد با متخلف ، ترميم و يا انحلال واحد گزينش و يا ارجاع به مراجع ذيربط نموده و در غير اينصورت رأساً اقدام مي نمايد.</a:t>
            </a:r>
            <a:br>
              <a:rPr lang="fa-IR" sz="3200" dirty="0">
                <a:solidFill>
                  <a:srgbClr val="002060"/>
                </a:solidFill>
                <a:cs typeface="B Zar" panose="00000400000000000000" pitchFamily="2" charset="-78"/>
              </a:rPr>
            </a:br>
            <a:r>
              <a:rPr lang="fa-IR" sz="3200" dirty="0">
                <a:solidFill>
                  <a:srgbClr val="002060"/>
                </a:solidFill>
                <a:cs typeface="B Zar" panose="00000400000000000000" pitchFamily="2" charset="-78"/>
              </a:rPr>
              <a:t>هیأت عالی گزینش دستورالعمل این تبصره را تهیه و تصویب خواهد نمود. </a:t>
            </a:r>
            <a:br>
              <a:rPr lang="fa-IR" sz="3200" dirty="0">
                <a:solidFill>
                  <a:srgbClr val="002060"/>
                </a:solidFill>
                <a:cs typeface="B Zar" panose="00000400000000000000" pitchFamily="2" charset="-78"/>
              </a:rPr>
            </a:br>
            <a:r>
              <a:rPr lang="fa-IR" sz="3200" dirty="0">
                <a:solidFill>
                  <a:srgbClr val="002060"/>
                </a:solidFill>
                <a:cs typeface="B Zar" panose="00000400000000000000" pitchFamily="2" charset="-78"/>
              </a:rPr>
              <a:t>تبصره 3ـ معترضین به آراء هیأت مرکزی و هسته ها حداکثر تا دو ماه از ابلاغ رأی می توانند به دیوان عدالت اداری شکایت نمایند و دیوان نسبت به رسیدگی اقدام می نمایند.</a:t>
            </a:r>
            <a:br>
              <a:rPr lang="fa-IR" sz="3200" dirty="0">
                <a:solidFill>
                  <a:srgbClr val="002060"/>
                </a:solidFill>
                <a:cs typeface="B Zar" panose="00000400000000000000" pitchFamily="2" charset="-78"/>
              </a:rPr>
            </a:br>
            <a:endParaRPr lang="en-US" sz="3200" dirty="0">
              <a:solidFill>
                <a:srgbClr val="002060"/>
              </a:solidFill>
              <a:cs typeface="B Zar" panose="00000400000000000000" pitchFamily="2" charset="-78"/>
            </a:endParaRPr>
          </a:p>
        </p:txBody>
      </p:sp>
    </p:spTree>
    <p:extLst>
      <p:ext uri="{BB962C8B-B14F-4D97-AF65-F5344CB8AC3E}">
        <p14:creationId xmlns:p14="http://schemas.microsoft.com/office/powerpoint/2010/main" val="264416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04E71-EFA3-43CF-9F00-0CC5414D9A46}"/>
              </a:ext>
            </a:extLst>
          </p:cNvPr>
          <p:cNvSpPr>
            <a:spLocks noGrp="1"/>
          </p:cNvSpPr>
          <p:nvPr>
            <p:ph type="title"/>
          </p:nvPr>
        </p:nvSpPr>
        <p:spPr>
          <a:xfrm>
            <a:off x="202018" y="265814"/>
            <a:ext cx="11451265" cy="5263116"/>
          </a:xfrm>
        </p:spPr>
        <p:txBody>
          <a:bodyPr>
            <a:normAutofit/>
          </a:bodyPr>
          <a:lstStyle/>
          <a:p>
            <a:pPr algn="r" rtl="1"/>
            <a:r>
              <a:rPr lang="fa-IR" sz="4000" dirty="0">
                <a:solidFill>
                  <a:srgbClr val="002060"/>
                </a:solidFill>
                <a:cs typeface="B Zar" panose="00000400000000000000" pitchFamily="2" charset="-78"/>
              </a:rPr>
              <a:t>ماده 15- صدور رأي در گزينش افراد با شرايط عمومي يا انتخاب اصلح تابع نظر اكثريت اعضاء بوده و بر مبناي اقرار يا بينه به شرط عدم تعارض يا شياع مفيد ، اطمينان يا قرائن و امارات موجب اطمينان كه حداقل با انجام تحقيق ( غير از اقرار) از منابع موثق و طبق موازين شرعي احراز مي گردد ساير مراحل طبق دستورالعمل هيأت عالي گزينش خواهد بود.</a:t>
            </a:r>
            <a:endParaRPr lang="en-US" sz="4000" dirty="0">
              <a:solidFill>
                <a:srgbClr val="002060"/>
              </a:solidFill>
              <a:cs typeface="B Zar" panose="00000400000000000000" pitchFamily="2" charset="-78"/>
            </a:endParaRPr>
          </a:p>
        </p:txBody>
      </p:sp>
    </p:spTree>
    <p:extLst>
      <p:ext uri="{BB962C8B-B14F-4D97-AF65-F5344CB8AC3E}">
        <p14:creationId xmlns:p14="http://schemas.microsoft.com/office/powerpoint/2010/main" val="2163440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A936C7-F5FE-48B1-A2A0-D72447CEA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06" y="0"/>
            <a:ext cx="10741220" cy="61220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E0410FB-EA8D-40BC-8D14-287A151CB9FF}"/>
              </a:ext>
            </a:extLst>
          </p:cNvPr>
          <p:cNvSpPr/>
          <p:nvPr/>
        </p:nvSpPr>
        <p:spPr>
          <a:xfrm>
            <a:off x="442331" y="535259"/>
            <a:ext cx="6133171" cy="5262979"/>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IranSans"/>
                <a:ea typeface="+mj-ea"/>
                <a:cs typeface="B Titr" panose="00000700000000000000" pitchFamily="2" charset="-78"/>
              </a:rPr>
              <a:t>مقام معظم رهبري (مدظله العالي):</a:t>
            </a:r>
            <a:br>
              <a:rPr kumimoji="0" lang="fa-IR" sz="2800" b="0" i="0" u="none" strike="noStrike" kern="0" cap="none" spc="0" normalizeH="0" baseline="0" noProof="0" dirty="0">
                <a:ln>
                  <a:noFill/>
                </a:ln>
                <a:solidFill>
                  <a:srgbClr val="FFFF00"/>
                </a:solidFill>
                <a:effectLst/>
                <a:uLnTx/>
                <a:uFillTx/>
                <a:latin typeface="IranSans"/>
                <a:ea typeface="+mj-ea"/>
                <a:cs typeface="B Baran" panose="00000400000000000000" pitchFamily="2" charset="-78"/>
              </a:rPr>
            </a:br>
            <a:r>
              <a:rPr kumimoji="0" lang="fa-IR" sz="2800" b="0" i="0" u="none" strike="noStrike" kern="0" cap="none" spc="0" normalizeH="0" baseline="0" noProof="0" dirty="0">
                <a:ln>
                  <a:noFill/>
                </a:ln>
                <a:solidFill>
                  <a:srgbClr val="FFFF00"/>
                </a:solidFill>
                <a:effectLst/>
                <a:uLnTx/>
                <a:uFillTx/>
                <a:latin typeface="IranSans"/>
                <a:ea typeface="+mj-ea"/>
                <a:cs typeface="B Baran" panose="00000400000000000000" pitchFamily="2" charset="-78"/>
              </a:rPr>
              <a:t>در گزينش انسان‌هايي كه مي خواهيد در رأس كارهاي گوناگون بگماريد، دقت كنيد تا آدم با ايمان، امين، پاكدست، بي طمع و عميقاً معتقد به هدف‌هاي نظام اسلامي را انتخاب كنيد.</a:t>
            </a:r>
            <a:br>
              <a:rPr kumimoji="0" lang="fa-IR" sz="2800" b="0" i="0" u="none" strike="noStrike" kern="0" cap="none" spc="0" normalizeH="0" baseline="0" noProof="0" dirty="0">
                <a:ln>
                  <a:noFill/>
                </a:ln>
                <a:solidFill>
                  <a:srgbClr val="FFFF00"/>
                </a:solidFill>
                <a:effectLst/>
                <a:uLnTx/>
                <a:uFillTx/>
                <a:latin typeface="IranSans"/>
                <a:ea typeface="+mj-ea"/>
                <a:cs typeface="B Baran" panose="00000400000000000000" pitchFamily="2" charset="-78"/>
              </a:rPr>
            </a:br>
            <a:r>
              <a:rPr kumimoji="0" lang="fa-IR" sz="2800" b="0" i="0" u="none" strike="noStrike" kern="0" cap="none" spc="0" normalizeH="0" baseline="0" noProof="0" dirty="0">
                <a:ln>
                  <a:noFill/>
                </a:ln>
                <a:solidFill>
                  <a:srgbClr val="FFFF00"/>
                </a:solidFill>
                <a:effectLst/>
                <a:uLnTx/>
                <a:uFillTx/>
                <a:latin typeface="IranSans"/>
                <a:ea typeface="+mj-ea"/>
                <a:cs typeface="B Baran" panose="00000400000000000000" pitchFamily="2" charset="-78"/>
              </a:rPr>
              <a:t>کارآمدی نظام اداری، مرهون جذب و به‌کارگیری نیروی انسانی شایسته است. لذا تصمیمات گزینش به‌مثابه ورودی دستگاه‌های اجرایی از دو جهت دارای اهمیت است.</a:t>
            </a:r>
            <a:br>
              <a:rPr kumimoji="0" lang="fa-IR" sz="2800" b="0" i="0" u="none" strike="noStrike" kern="0" cap="none" spc="0" normalizeH="0" baseline="0" noProof="0" dirty="0">
                <a:ln>
                  <a:noFill/>
                </a:ln>
                <a:solidFill>
                  <a:srgbClr val="FFFF00"/>
                </a:solidFill>
                <a:effectLst/>
                <a:uLnTx/>
                <a:uFillTx/>
                <a:latin typeface="IranSans"/>
                <a:ea typeface="+mj-ea"/>
                <a:cs typeface="B Baran" panose="00000400000000000000" pitchFamily="2" charset="-78"/>
              </a:rPr>
            </a:br>
            <a:r>
              <a:rPr kumimoji="0" lang="fa-IR" sz="2800" b="0" i="0" u="none" strike="noStrike" kern="0" cap="none" spc="0" normalizeH="0" baseline="0" noProof="0" dirty="0">
                <a:ln>
                  <a:noFill/>
                </a:ln>
                <a:solidFill>
                  <a:srgbClr val="FFFF00"/>
                </a:solidFill>
                <a:effectLst/>
                <a:uLnTx/>
                <a:uFillTx/>
                <a:latin typeface="IranSans"/>
                <a:ea typeface="+mj-ea"/>
                <a:cs typeface="B Baran" panose="00000400000000000000" pitchFamily="2" charset="-78"/>
              </a:rPr>
              <a:t>اول، اینکه تعیین‌کننده سرنوشت داوطلبان ورود به خدمت در دستگاه‌های دولتی است.</a:t>
            </a:r>
            <a:br>
              <a:rPr kumimoji="0" lang="fa-IR" sz="2800" b="0" i="0" u="none" strike="noStrike" kern="0" cap="none" spc="0" normalizeH="0" baseline="0" noProof="0" dirty="0">
                <a:ln>
                  <a:noFill/>
                </a:ln>
                <a:solidFill>
                  <a:srgbClr val="FFFF00"/>
                </a:solidFill>
                <a:effectLst/>
                <a:uLnTx/>
                <a:uFillTx/>
                <a:latin typeface="IranSans"/>
                <a:ea typeface="+mj-ea"/>
                <a:cs typeface="B Baran" panose="00000400000000000000" pitchFamily="2" charset="-78"/>
              </a:rPr>
            </a:br>
            <a:r>
              <a:rPr kumimoji="0" lang="fa-IR" sz="2800" b="0" i="0" u="none" strike="noStrike" kern="0" cap="none" spc="0" normalizeH="0" baseline="0" noProof="0" dirty="0">
                <a:ln>
                  <a:noFill/>
                </a:ln>
                <a:solidFill>
                  <a:srgbClr val="FFFF00"/>
                </a:solidFill>
                <a:effectLst/>
                <a:uLnTx/>
                <a:uFillTx/>
                <a:latin typeface="IranSans"/>
                <a:ea typeface="+mj-ea"/>
                <a:cs typeface="B Baran" panose="00000400000000000000" pitchFamily="2" charset="-78"/>
              </a:rPr>
              <a:t>دوم، می‌تواند فراهم‌کننده بستر مناسب برای ورود نیروی انسانی شایسته به سازمان باشد.</a:t>
            </a:r>
            <a:endParaRPr kumimoji="0" lang="en-US" sz="1600" b="0" i="0" u="none" strike="noStrike" kern="0" cap="none" spc="0" normalizeH="0" baseline="0" noProof="0" dirty="0">
              <a:ln>
                <a:noFill/>
              </a:ln>
              <a:solidFill>
                <a:srgbClr val="FFFF00"/>
              </a:solidFill>
              <a:effectLst/>
              <a:uLnTx/>
              <a:uFillTx/>
            </a:endParaRPr>
          </a:p>
        </p:txBody>
      </p:sp>
    </p:spTree>
    <p:extLst>
      <p:ext uri="{BB962C8B-B14F-4D97-AF65-F5344CB8AC3E}">
        <p14:creationId xmlns:p14="http://schemas.microsoft.com/office/powerpoint/2010/main" val="1983380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7E4B8-0A31-4E58-A273-C646B3AC0FDE}"/>
              </a:ext>
            </a:extLst>
          </p:cNvPr>
          <p:cNvSpPr>
            <a:spLocks noGrp="1"/>
          </p:cNvSpPr>
          <p:nvPr>
            <p:ph type="title"/>
          </p:nvPr>
        </p:nvSpPr>
        <p:spPr>
          <a:xfrm>
            <a:off x="318977" y="255181"/>
            <a:ext cx="11100390" cy="5741581"/>
          </a:xfrm>
        </p:spPr>
        <p:txBody>
          <a:bodyPr>
            <a:noAutofit/>
          </a:bodyPr>
          <a:lstStyle/>
          <a:p>
            <a:pPr marL="0" marR="0" algn="r" rtl="1">
              <a:lnSpc>
                <a:spcPct val="115000"/>
              </a:lnSpc>
              <a:spcBef>
                <a:spcPts val="0"/>
              </a:spcBef>
              <a:spcAft>
                <a:spcPts val="0"/>
              </a:spcAft>
            </a:pP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ماده 16- هيأت مركزي موطف است حداكثر طرف سه ماه از زمان دريافت مدارك و امكانات لازم از مراجع مربوطه ، امور گزينش افراد موضوع اين قانون را قبل از ورود به انجام رسانده و نتايج را اعلام نمايد در موارد عدم تكميل ظرفيت ، حوادث غير مترقبه اين مدت حداكثر تا دو ماه با موافقت هيأت عالي گزينش قابل تمديد است</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 </a:t>
            </a: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1- گزينش نيروهاي غير رسمي و غير ثابت اعم از روزمزد ، قراردادي ، پيماني و عناوين مشابه در چارچوب اين قانون و بر طبق دستوالعملي كه با همكاري سازمان امور اداري و استخدامي كشور و توسط هيأت عالي تهيه و تنظيم مي گردد ، خواهد بود ولي در هر صورت صدور احكام استخدامي تا مرحله قطعي اعم از رسمي يا ثابت با نظر گزينش خواهد بود در غير اين صورت هر گونه پرداخت وجه غير قانوني است</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2- همكاري با گزينش كشور در صورت عدم وجود پست سازماني به عنوان تصدي بيش از يك پست تلقي نخواهد شد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2800" dirty="0">
              <a:solidFill>
                <a:srgbClr val="002060"/>
              </a:solidFill>
              <a:cs typeface="B Zar" panose="00000400000000000000" pitchFamily="2" charset="-78"/>
            </a:endParaRPr>
          </a:p>
        </p:txBody>
      </p:sp>
    </p:spTree>
    <p:extLst>
      <p:ext uri="{BB962C8B-B14F-4D97-AF65-F5344CB8AC3E}">
        <p14:creationId xmlns:p14="http://schemas.microsoft.com/office/powerpoint/2010/main" val="2636009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7B6F3-0329-4170-A627-FC4EFCB0323B}"/>
              </a:ext>
            </a:extLst>
          </p:cNvPr>
          <p:cNvSpPr>
            <a:spLocks noGrp="1"/>
          </p:cNvSpPr>
          <p:nvPr>
            <p:ph type="title"/>
          </p:nvPr>
        </p:nvSpPr>
        <p:spPr>
          <a:xfrm>
            <a:off x="685801" y="685800"/>
            <a:ext cx="10396882" cy="4885660"/>
          </a:xfrm>
        </p:spPr>
        <p:txBody>
          <a:bodyPr>
            <a:noAutofit/>
          </a:bodyPr>
          <a:lstStyle/>
          <a:p>
            <a:pPr marL="0" marR="0" algn="r" rtl="1">
              <a:lnSpc>
                <a:spcPct val="115000"/>
              </a:lnSpc>
              <a:spcBef>
                <a:spcPts val="0"/>
              </a:spcBef>
              <a:spcAft>
                <a:spcPts val="0"/>
              </a:spcAft>
            </a:pPr>
            <a:r>
              <a:rPr lang="ar-SA" sz="4000" dirty="0">
                <a:solidFill>
                  <a:srgbClr val="002060"/>
                </a:solidFill>
                <a:latin typeface="Calibri" panose="020F0502020204030204" pitchFamily="34" charset="0"/>
                <a:ea typeface="Calibri" panose="020F0502020204030204" pitchFamily="34" charset="0"/>
                <a:cs typeface="B Zar" panose="00000400000000000000" pitchFamily="2" charset="-78"/>
              </a:rPr>
              <a:t>ماده 17- وزارت اطلاعات و كليه دستگاههاي اجرايي و قضايي و نيروي انتظامي ، سازمانهاي حفاظت اطلاعات و عقيدتي سياسي نيروهاي مسلح مكلفند در رابطه با گزينش افراد همكاريهاي لازم را با هيأت عالي و هيأت مركزي گزينش اعمال و اطلاعات مورد نياز را حداكثر ظرف مدت 2 ماه با رعايت قوانين و مقررات با طبقه بندي مربوطه در اختيار قرار دهند</a:t>
            </a:r>
            <a:r>
              <a:rPr lang="en-US" sz="40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4000" dirty="0">
              <a:solidFill>
                <a:srgbClr val="002060"/>
              </a:solidFill>
              <a:cs typeface="B Zar" panose="00000400000000000000" pitchFamily="2" charset="-78"/>
            </a:endParaRPr>
          </a:p>
        </p:txBody>
      </p:sp>
    </p:spTree>
    <p:extLst>
      <p:ext uri="{BB962C8B-B14F-4D97-AF65-F5344CB8AC3E}">
        <p14:creationId xmlns:p14="http://schemas.microsoft.com/office/powerpoint/2010/main" val="501833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D2D6-6CE3-46C3-A36E-0B91CC52AC57}"/>
              </a:ext>
            </a:extLst>
          </p:cNvPr>
          <p:cNvSpPr>
            <a:spLocks noGrp="1"/>
          </p:cNvSpPr>
          <p:nvPr>
            <p:ph type="title"/>
          </p:nvPr>
        </p:nvSpPr>
        <p:spPr>
          <a:xfrm>
            <a:off x="278780" y="490654"/>
            <a:ext cx="10803903" cy="4963848"/>
          </a:xfrm>
        </p:spPr>
        <p:txBody>
          <a:bodyPr>
            <a:noAutofit/>
          </a:bodyPr>
          <a:lstStyle/>
          <a:p>
            <a:pPr marL="0" marR="0" algn="r" rtl="1">
              <a:lnSpc>
                <a:spcPct val="115000"/>
              </a:lnSpc>
              <a:spcBef>
                <a:spcPts val="0"/>
              </a:spcBef>
              <a:spcAft>
                <a:spcPts val="0"/>
              </a:spcAft>
            </a:pP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ماده 18- آيين نامه اجرايي اين قانون حداكثر ظرف مدت سه ماه توسط هيأت عالي گزينش با همكاري سازمان امور اداري و استخدامي كشور و وزارت آموزش و پرورش تهيه و به تصويب كميسيون مشترك آموزش و پرورش و امور اداري استخدامي مجلس شوراي اسلامي خواهد رسيد</a:t>
            </a:r>
            <a:r>
              <a:rPr lang="en-US" sz="36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0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قانون فوق مشتمل بر هجده ماده و هفده تبصره در جلسه علني روز سه شنبه مورخ</a:t>
            </a:r>
            <a:r>
              <a:rPr lang="fa-IR" sz="3600" dirty="0">
                <a:solidFill>
                  <a:srgbClr val="002060"/>
                </a:solidFill>
                <a:latin typeface="Calibri" panose="020F0502020204030204" pitchFamily="34" charset="0"/>
                <a:ea typeface="Calibri" panose="020F0502020204030204" pitchFamily="34" charset="0"/>
                <a:cs typeface="B Zar" panose="00000400000000000000" pitchFamily="2" charset="-78"/>
              </a:rPr>
              <a:t> 1374/06/14</a:t>
            </a: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مجلس شوراي اسلامي تصويب و در تاريخ</a:t>
            </a:r>
            <a:r>
              <a:rPr lang="fa-IR" sz="3600" dirty="0">
                <a:solidFill>
                  <a:srgbClr val="002060"/>
                </a:solidFill>
                <a:latin typeface="Calibri" panose="020F0502020204030204" pitchFamily="34" charset="0"/>
                <a:ea typeface="Calibri" panose="020F0502020204030204" pitchFamily="34" charset="0"/>
                <a:cs typeface="B Zar" panose="00000400000000000000" pitchFamily="2" charset="-78"/>
              </a:rPr>
              <a:t>1374/6/22</a:t>
            </a: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 به تأييد شوراي نگهبان رسيده است</a:t>
            </a:r>
            <a:r>
              <a:rPr lang="en-US" sz="36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0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3600" dirty="0">
              <a:solidFill>
                <a:srgbClr val="002060"/>
              </a:solidFill>
              <a:cs typeface="B Zar" panose="00000400000000000000" pitchFamily="2" charset="-78"/>
            </a:endParaRPr>
          </a:p>
        </p:txBody>
      </p:sp>
    </p:spTree>
    <p:extLst>
      <p:ext uri="{BB962C8B-B14F-4D97-AF65-F5344CB8AC3E}">
        <p14:creationId xmlns:p14="http://schemas.microsoft.com/office/powerpoint/2010/main" val="2112020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A5DC5-FC7D-4B44-8427-63928D078C3A}"/>
              </a:ext>
            </a:extLst>
          </p:cNvPr>
          <p:cNvSpPr>
            <a:spLocks noGrp="1"/>
          </p:cNvSpPr>
          <p:nvPr>
            <p:ph type="title"/>
          </p:nvPr>
        </p:nvSpPr>
        <p:spPr>
          <a:xfrm>
            <a:off x="457200" y="233916"/>
            <a:ext cx="10625483" cy="5422605"/>
          </a:xfrm>
        </p:spPr>
        <p:txBody>
          <a:bodyPr>
            <a:noAutofit/>
          </a:bodyPr>
          <a:lstStyle/>
          <a:p>
            <a:pPr marL="0" marR="0" algn="r" rtl="1">
              <a:lnSpc>
                <a:spcPct val="115000"/>
              </a:lnSpc>
              <a:spcBef>
                <a:spcPts val="0"/>
              </a:spcBef>
              <a:spcAft>
                <a:spcPts val="0"/>
              </a:spcAft>
            </a:pPr>
            <a:r>
              <a:rPr lang="ar-SA" sz="4000" dirty="0">
                <a:solidFill>
                  <a:srgbClr val="002060"/>
                </a:solidFill>
                <a:latin typeface="Calibri" panose="020F0502020204030204" pitchFamily="34" charset="0"/>
                <a:ea typeface="Calibri" panose="020F0502020204030204" pitchFamily="34" charset="0"/>
                <a:cs typeface="B Zar" panose="00000400000000000000" pitchFamily="2" charset="-78"/>
              </a:rPr>
              <a:t>آئین نامه اجرایی قانون گزینش کشور</a:t>
            </a:r>
            <a:b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4000" dirty="0">
                <a:solidFill>
                  <a:srgbClr val="002060"/>
                </a:solidFill>
                <a:latin typeface="Calibri" panose="020F0502020204030204" pitchFamily="34" charset="0"/>
                <a:ea typeface="Calibri" panose="020F0502020204030204" pitchFamily="34" charset="0"/>
                <a:cs typeface="B Zar" panose="00000400000000000000" pitchFamily="2" charset="-78"/>
              </a:rPr>
              <a:t>نهاد رياست جمهوري</a:t>
            </a:r>
            <a:b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4000" dirty="0">
                <a:solidFill>
                  <a:srgbClr val="002060"/>
                </a:solidFill>
                <a:latin typeface="Calibri" panose="020F0502020204030204" pitchFamily="34" charset="0"/>
                <a:ea typeface="Calibri" panose="020F0502020204030204" pitchFamily="34" charset="0"/>
                <a:cs typeface="B Zar" panose="00000400000000000000" pitchFamily="2" charset="-78"/>
              </a:rPr>
              <a:t>آيين نامه اجرايي قانون گزينش كشور كه در تاريخ</a:t>
            </a:r>
            <a:r>
              <a:rPr lang="fa-IR" sz="4000" dirty="0">
                <a:solidFill>
                  <a:srgbClr val="002060"/>
                </a:solidFill>
                <a:latin typeface="Calibri" panose="020F0502020204030204" pitchFamily="34" charset="0"/>
                <a:ea typeface="Calibri" panose="020F0502020204030204" pitchFamily="34" charset="0"/>
                <a:cs typeface="B Zar" panose="00000400000000000000" pitchFamily="2" charset="-78"/>
              </a:rPr>
              <a:t> 1377/5/25 </a:t>
            </a:r>
            <a:r>
              <a:rPr lang="ar-SA" sz="4000" dirty="0">
                <a:solidFill>
                  <a:srgbClr val="002060"/>
                </a:solidFill>
                <a:latin typeface="Calibri" panose="020F0502020204030204" pitchFamily="34" charset="0"/>
                <a:ea typeface="Calibri" panose="020F0502020204030204" pitchFamily="34" charset="0"/>
                <a:cs typeface="B Zar" panose="00000400000000000000" pitchFamily="2" charset="-78"/>
              </a:rPr>
              <a:t>به تصويب كميسيون مشترك آموزش و پرورش و امور اداري و استخدامي مجلس شوراي اسلامي رسيده و طي نامه شماره 2367 – ق مورخ</a:t>
            </a:r>
            <a:r>
              <a:rPr lang="fa-IR" sz="4000" dirty="0">
                <a:solidFill>
                  <a:srgbClr val="002060"/>
                </a:solidFill>
                <a:latin typeface="Calibri" panose="020F0502020204030204" pitchFamily="34" charset="0"/>
                <a:ea typeface="Calibri" panose="020F0502020204030204" pitchFamily="34" charset="0"/>
                <a:cs typeface="B Zar" panose="00000400000000000000" pitchFamily="2" charset="-78"/>
              </a:rPr>
              <a:t> 1377/6/31</a:t>
            </a:r>
            <a:r>
              <a:rPr lang="ar-SA" sz="4000" dirty="0">
                <a:solidFill>
                  <a:srgbClr val="002060"/>
                </a:solidFill>
                <a:latin typeface="Calibri" panose="020F0502020204030204" pitchFamily="34" charset="0"/>
                <a:ea typeface="Calibri" panose="020F0502020204030204" pitchFamily="34" charset="0"/>
                <a:cs typeface="B Zar" panose="00000400000000000000" pitchFamily="2" charset="-78"/>
              </a:rPr>
              <a:t> واصل گرديده به پيوست جهت اجرا ابلاغ مي گردد </a:t>
            </a:r>
            <a:b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4000" dirty="0">
              <a:solidFill>
                <a:srgbClr val="002060"/>
              </a:solidFill>
              <a:cs typeface="B Zar" panose="00000400000000000000" pitchFamily="2" charset="-78"/>
            </a:endParaRPr>
          </a:p>
        </p:txBody>
      </p:sp>
    </p:spTree>
    <p:extLst>
      <p:ext uri="{BB962C8B-B14F-4D97-AF65-F5344CB8AC3E}">
        <p14:creationId xmlns:p14="http://schemas.microsoft.com/office/powerpoint/2010/main" val="575037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3EE08-5D25-4DA7-8B41-11E2DFD258F1}"/>
              </a:ext>
            </a:extLst>
          </p:cNvPr>
          <p:cNvSpPr>
            <a:spLocks noGrp="1"/>
          </p:cNvSpPr>
          <p:nvPr>
            <p:ph type="title"/>
          </p:nvPr>
        </p:nvSpPr>
        <p:spPr>
          <a:xfrm>
            <a:off x="178419" y="289932"/>
            <a:ext cx="11519209" cy="5164570"/>
          </a:xfrm>
        </p:spPr>
        <p:txBody>
          <a:bodyPr>
            <a:noAutofit/>
          </a:bodyPr>
          <a:lstStyle/>
          <a:p>
            <a:pPr marL="0" marR="0" algn="r" rtl="1">
              <a:lnSpc>
                <a:spcPct val="115000"/>
              </a:lnSpc>
              <a:spcBef>
                <a:spcPts val="0"/>
              </a:spcBef>
              <a:spcAft>
                <a:spcPts val="0"/>
              </a:spcAft>
            </a:pPr>
            <a:r>
              <a:rPr lang="ar-SA" sz="4000" dirty="0">
                <a:solidFill>
                  <a:srgbClr val="002060"/>
                </a:solidFill>
                <a:latin typeface="Calibri" panose="020F0502020204030204" pitchFamily="34" charset="0"/>
                <a:ea typeface="Calibri" panose="020F0502020204030204" pitchFamily="34" charset="0"/>
                <a:cs typeface="B Zar" panose="00000400000000000000" pitchFamily="2" charset="-78"/>
              </a:rPr>
              <a:t>آيين نامه اجرايي قانون گزينش كشور</a:t>
            </a:r>
            <a:b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4000" dirty="0">
                <a:solidFill>
                  <a:srgbClr val="002060"/>
                </a:solidFill>
                <a:latin typeface="Calibri" panose="020F0502020204030204" pitchFamily="34" charset="0"/>
                <a:ea typeface="Calibri" panose="020F0502020204030204" pitchFamily="34" charset="0"/>
                <a:cs typeface="B Zar" panose="00000400000000000000" pitchFamily="2" charset="-78"/>
              </a:rPr>
              <a:t>كميسيون مشترك آموزش و پرورش و امور اداري و استخدامي مجلس شوراي اسلامي بر اساس فرمان مورخ</a:t>
            </a:r>
            <a:r>
              <a:rPr lang="fa-IR" sz="4000" dirty="0">
                <a:solidFill>
                  <a:srgbClr val="002060"/>
                </a:solidFill>
                <a:latin typeface="Calibri" panose="020F0502020204030204" pitchFamily="34" charset="0"/>
                <a:ea typeface="Calibri" panose="020F0502020204030204" pitchFamily="34" charset="0"/>
                <a:cs typeface="B Zar" panose="00000400000000000000" pitchFamily="2" charset="-78"/>
              </a:rPr>
              <a:t> 1361/10/15</a:t>
            </a:r>
            <a:r>
              <a:rPr lang="ar-SA" sz="4000" dirty="0">
                <a:solidFill>
                  <a:srgbClr val="002060"/>
                </a:solidFill>
                <a:latin typeface="Calibri" panose="020F0502020204030204" pitchFamily="34" charset="0"/>
                <a:ea typeface="Calibri" panose="020F0502020204030204" pitchFamily="34" charset="0"/>
                <a:cs typeface="B Zar" panose="00000400000000000000" pitchFamily="2" charset="-78"/>
              </a:rPr>
              <a:t> حضرت امام خميني(ره) و به استناد ماده (8) قانون گزينش معلمان مصوب</a:t>
            </a:r>
            <a:r>
              <a:rPr lang="fa-IR" sz="4000" dirty="0">
                <a:solidFill>
                  <a:srgbClr val="002060"/>
                </a:solidFill>
                <a:latin typeface="Calibri" panose="020F0502020204030204" pitchFamily="34" charset="0"/>
                <a:ea typeface="Calibri" panose="020F0502020204030204" pitchFamily="34" charset="0"/>
                <a:cs typeface="B Zar" panose="00000400000000000000" pitchFamily="2" charset="-78"/>
              </a:rPr>
              <a:t> 1374/6/14 </a:t>
            </a:r>
            <a:r>
              <a:rPr lang="ar-SA" sz="4000" dirty="0">
                <a:solidFill>
                  <a:srgbClr val="002060"/>
                </a:solidFill>
                <a:latin typeface="Calibri" panose="020F0502020204030204" pitchFamily="34" charset="0"/>
                <a:ea typeface="Calibri" panose="020F0502020204030204" pitchFamily="34" charset="0"/>
                <a:cs typeface="B Zar" panose="00000400000000000000" pitchFamily="2" charset="-78"/>
              </a:rPr>
              <a:t>و قانون تسري قانون مذكور مصوب</a:t>
            </a:r>
            <a:r>
              <a:rPr lang="fa-IR" sz="4000" dirty="0">
                <a:solidFill>
                  <a:srgbClr val="002060"/>
                </a:solidFill>
                <a:latin typeface="Calibri" panose="020F0502020204030204" pitchFamily="34" charset="0"/>
                <a:ea typeface="Calibri" panose="020F0502020204030204" pitchFamily="34" charset="0"/>
                <a:cs typeface="B Zar" panose="00000400000000000000" pitchFamily="2" charset="-78"/>
              </a:rPr>
              <a:t> 1375/6/9 </a:t>
            </a:r>
            <a:r>
              <a:rPr lang="ar-SA" sz="4000" dirty="0">
                <a:solidFill>
                  <a:srgbClr val="002060"/>
                </a:solidFill>
                <a:latin typeface="Calibri" panose="020F0502020204030204" pitchFamily="34" charset="0"/>
                <a:ea typeface="Calibri" panose="020F0502020204030204" pitchFamily="34" charset="0"/>
                <a:cs typeface="B Zar" panose="00000400000000000000" pitchFamily="2" charset="-78"/>
              </a:rPr>
              <a:t>آيين نامه اجرايي را بنا به پيشنهاد هيأت عالي گزينش ، به شرح ذيل تصويب نمود</a:t>
            </a:r>
            <a:r>
              <a:rPr lang="en-US" sz="40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4000" dirty="0">
              <a:solidFill>
                <a:srgbClr val="002060"/>
              </a:solidFill>
              <a:cs typeface="B Zar" panose="00000400000000000000" pitchFamily="2" charset="-78"/>
            </a:endParaRPr>
          </a:p>
        </p:txBody>
      </p:sp>
    </p:spTree>
    <p:extLst>
      <p:ext uri="{BB962C8B-B14F-4D97-AF65-F5344CB8AC3E}">
        <p14:creationId xmlns:p14="http://schemas.microsoft.com/office/powerpoint/2010/main" val="2025717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9AA1-E5FC-4C87-A17C-F536021A936B}"/>
              </a:ext>
            </a:extLst>
          </p:cNvPr>
          <p:cNvSpPr>
            <a:spLocks noGrp="1"/>
          </p:cNvSpPr>
          <p:nvPr>
            <p:ph type="title"/>
          </p:nvPr>
        </p:nvSpPr>
        <p:spPr>
          <a:xfrm>
            <a:off x="212651" y="223284"/>
            <a:ext cx="11387470" cy="5677786"/>
          </a:xfrm>
        </p:spPr>
        <p:txBody>
          <a:bodyPr>
            <a:noAutofit/>
          </a:bodyPr>
          <a:lstStyle/>
          <a:p>
            <a:pPr marL="0" marR="0" algn="r" rtl="1">
              <a:lnSpc>
                <a:spcPct val="115000"/>
              </a:lnSpc>
              <a:spcBef>
                <a:spcPts val="0"/>
              </a:spcBef>
              <a:spcAft>
                <a:spcPts val="0"/>
              </a:spcAft>
            </a:pP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ماده 2- امر گزينش و اجراي ضوابط و مقررات مربوط به آن درباره داوطلبان ورود به خدمت اعم از رسمي ، غير رسمي ( پيماني – قراردادي – روزمزد و عناوين مشابه) و مشمولين قانون كار در كليه دستگاههاي مذكور در ماده واحدة قانون تسري و ماده (3) قانون گزينش تابع احكام مقرر در قانون گزينش و اين آيين نامه خواهد بود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 </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1- هر گونه جذب و بكارگيري منوط به رعايت ماده فوق مي باشد و پرداخت هر گونه وجه بدون رعايت ماده فوق غير قانوني است</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2– اعزام به مأموريت ثابت خارج از كشور ، مأموريت يا انتقال به دستگاه ديگر در مشاغل حساس ، بورسيه شدن ( دوره هاي بلند مدت) و همچنين پذيرش داوطلبان مراكز آموزش عالي وابسته به دستگاهها منوط به تأييد گزينش است</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3- گزينش كاركنان وزارت اطلاعات از شمول اين آيين نامه مستثني بوده و تابع مقررات مربوطه خواهد بود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2800" dirty="0">
              <a:solidFill>
                <a:srgbClr val="002060"/>
              </a:solidFill>
              <a:cs typeface="B Zar" panose="00000400000000000000" pitchFamily="2" charset="-78"/>
            </a:endParaRPr>
          </a:p>
        </p:txBody>
      </p:sp>
    </p:spTree>
    <p:extLst>
      <p:ext uri="{BB962C8B-B14F-4D97-AF65-F5344CB8AC3E}">
        <p14:creationId xmlns:p14="http://schemas.microsoft.com/office/powerpoint/2010/main" val="567903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7147D-87D7-4822-80CC-447F4820C1BA}"/>
              </a:ext>
            </a:extLst>
          </p:cNvPr>
          <p:cNvSpPr>
            <a:spLocks noGrp="1"/>
          </p:cNvSpPr>
          <p:nvPr>
            <p:ph type="title"/>
          </p:nvPr>
        </p:nvSpPr>
        <p:spPr>
          <a:xfrm>
            <a:off x="116958" y="202020"/>
            <a:ext cx="11493795" cy="5699050"/>
          </a:xfrm>
        </p:spPr>
        <p:txBody>
          <a:bodyPr>
            <a:noAutofit/>
          </a:bodyPr>
          <a:lstStyle/>
          <a:p>
            <a:pPr marL="0" marR="0" algn="r" rtl="1">
              <a:lnSpc>
                <a:spcPct val="115000"/>
              </a:lnSpc>
              <a:spcBef>
                <a:spcPts val="0"/>
              </a:spcBef>
              <a:spcAft>
                <a:spcPts val="0"/>
              </a:spcAft>
            </a:pP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فصل دوم – ضوابط عمومي و ضوابط انتخاب اصلح</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ماده 3- ضوابط عمومي گزينش اعتقادي ، اخلاقي و سياسي كاركنان موضوع اين آيين نامه ضوابط مقرر در ماده (2) قانون گزينش است و التزام عملي به احكام اسلام مندرج در ماده مذكور عبارتست از</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1- </a:t>
            </a: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عمل به واجبات از قبيل نماز ، روزه و</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2- </a:t>
            </a: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اجتناب از محرمات ( عدم ارتكاب معاصي كبيره)</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ماده 4- جزئيات مصاديق ضوابط عمومي و انتخاب اصلح ( ضوابط عمومي و ملاكهاي تقدم) ، ضوابط و معيارهاي حاكم بر گزينش كشور و دستورالعملهاي مورد نيزا توسط هيأت عالي تنظيم و ابلاغ خواهد شد. در تعيين موازين شرعي و تطبيق كليه امور گزينش با مباني فقهي ، هيأت عالي حسب آراءفقهي حضرت امام خميني (رض) و ولي فقيه اقدام خواهد كرد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3200" dirty="0">
              <a:solidFill>
                <a:srgbClr val="002060"/>
              </a:solidFill>
              <a:cs typeface="B Zar" panose="00000400000000000000" pitchFamily="2" charset="-78"/>
            </a:endParaRPr>
          </a:p>
        </p:txBody>
      </p:sp>
    </p:spTree>
    <p:extLst>
      <p:ext uri="{BB962C8B-B14F-4D97-AF65-F5344CB8AC3E}">
        <p14:creationId xmlns:p14="http://schemas.microsoft.com/office/powerpoint/2010/main" val="4065150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53EEB-1EDE-49CE-80A1-B0F2F8F7EAF8}"/>
              </a:ext>
            </a:extLst>
          </p:cNvPr>
          <p:cNvSpPr>
            <a:spLocks noGrp="1"/>
          </p:cNvSpPr>
          <p:nvPr>
            <p:ph type="title"/>
          </p:nvPr>
        </p:nvSpPr>
        <p:spPr>
          <a:xfrm>
            <a:off x="85060" y="159488"/>
            <a:ext cx="11546959" cy="5422605"/>
          </a:xfrm>
        </p:spPr>
        <p:txBody>
          <a:bodyPr>
            <a:noAutofit/>
          </a:bodyPr>
          <a:lstStyle/>
          <a:p>
            <a:pPr marL="0" marR="0" algn="r" rtl="1">
              <a:lnSpc>
                <a:spcPct val="115000"/>
              </a:lnSpc>
              <a:spcBef>
                <a:spcPts val="0"/>
              </a:spcBef>
              <a:spcAft>
                <a:spcPts val="0"/>
              </a:spcAft>
            </a:pPr>
            <a:r>
              <a:rPr lang="ar-SA" sz="40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1 - امر گزینش در مشاغل حساس و همچنین موارد خاص بر اساس ضوابط انتخاب اصلح انجام خواهد شد</a:t>
            </a:r>
            <a:r>
              <a:rPr lang="en-US" sz="40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40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2- اعزام به مأموريت ثابت خارج از كشور از مصاديق موارد خاص و مشاغل آموزشي ، امنيتي از مصاديق مشاغل حساس محسوب مي گردد. تشخيص ساير موارد خاص با هيأت عالي خواهد بود و موارد حساس به ترتيب مقرر در ماده (41) تعيين خواهد بود</a:t>
            </a:r>
            <a:r>
              <a:rPr lang="en-US" sz="40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4000" dirty="0">
              <a:solidFill>
                <a:srgbClr val="002060"/>
              </a:solidFill>
              <a:cs typeface="B Zar" panose="00000400000000000000" pitchFamily="2" charset="-78"/>
            </a:endParaRPr>
          </a:p>
        </p:txBody>
      </p:sp>
    </p:spTree>
    <p:extLst>
      <p:ext uri="{BB962C8B-B14F-4D97-AF65-F5344CB8AC3E}">
        <p14:creationId xmlns:p14="http://schemas.microsoft.com/office/powerpoint/2010/main" val="2568720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9A1C-8EB1-47AC-8F62-E53F585E93B9}"/>
              </a:ext>
            </a:extLst>
          </p:cNvPr>
          <p:cNvSpPr>
            <a:spLocks noGrp="1"/>
          </p:cNvSpPr>
          <p:nvPr>
            <p:ph type="title"/>
          </p:nvPr>
        </p:nvSpPr>
        <p:spPr>
          <a:xfrm>
            <a:off x="148856" y="212651"/>
            <a:ext cx="11419367" cy="5390707"/>
          </a:xfrm>
        </p:spPr>
        <p:txBody>
          <a:bodyPr>
            <a:noAutofit/>
          </a:bodyPr>
          <a:lstStyle/>
          <a:p>
            <a:pPr marL="0" marR="0" algn="r" rtl="1">
              <a:lnSpc>
                <a:spcPct val="115000"/>
              </a:lnSpc>
              <a:spcBef>
                <a:spcPts val="0"/>
              </a:spcBef>
              <a:spcAft>
                <a:spcPts val="0"/>
              </a:spcAft>
            </a:pP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فصل سوم- تشكيلات حدود وظايف و صلاحيتها</a:t>
            </a:r>
            <a:br>
              <a:rPr lang="en-US" sz="20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الف – هيأت عالي</a:t>
            </a:r>
            <a:br>
              <a:rPr lang="en-US" sz="20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ماده 5- دبير هيأت عالي گزينش كه به پيشنهاد اعضاء هيأت عالي و حكم رئيس جمهور مصوب مي شود همتراز مقامات موضوع بند (ب) تبصره (3) ماده يك قانون نظام هماهنگ پرداخت ( استانداران سفرا) مي باشد</a:t>
            </a:r>
            <a:r>
              <a:rPr lang="en-US" sz="3600" dirty="0">
                <a:solidFill>
                  <a:srgbClr val="002060"/>
                </a:solidFill>
                <a:latin typeface="Calibri" panose="020F0502020204030204" pitchFamily="34" charset="0"/>
                <a:ea typeface="Calibri" panose="020F0502020204030204" pitchFamily="34" charset="0"/>
                <a:cs typeface="B Zar" panose="00000400000000000000" pitchFamily="2" charset="-78"/>
              </a:rPr>
              <a:t>. </a:t>
            </a:r>
            <a:br>
              <a:rPr lang="en-US" sz="20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 در صورتي كه رئيس جمهور به استناد ماده (6) قانون گزينش ، اجراي قانون را به ديگري واگذار نمايد حكم دبير هيأت عالي به ترتيب فوق توسط وي به عنوان رياست هيأت عالي گزينش صادر خواهد شد</a:t>
            </a:r>
            <a:r>
              <a:rPr lang="en-US" sz="36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0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3600" dirty="0">
              <a:solidFill>
                <a:srgbClr val="002060"/>
              </a:solidFill>
              <a:cs typeface="B Zar" panose="00000400000000000000" pitchFamily="2" charset="-78"/>
            </a:endParaRPr>
          </a:p>
        </p:txBody>
      </p:sp>
    </p:spTree>
    <p:extLst>
      <p:ext uri="{BB962C8B-B14F-4D97-AF65-F5344CB8AC3E}">
        <p14:creationId xmlns:p14="http://schemas.microsoft.com/office/powerpoint/2010/main" val="2984764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4ACB-74E4-4C70-AFD0-24F5D6A74B66}"/>
              </a:ext>
            </a:extLst>
          </p:cNvPr>
          <p:cNvSpPr>
            <a:spLocks noGrp="1"/>
          </p:cNvSpPr>
          <p:nvPr>
            <p:ph type="title"/>
          </p:nvPr>
        </p:nvSpPr>
        <p:spPr>
          <a:xfrm>
            <a:off x="116958" y="212651"/>
            <a:ext cx="11472530" cy="5358809"/>
          </a:xfrm>
        </p:spPr>
        <p:txBody>
          <a:bodyPr>
            <a:noAutofit/>
          </a:bodyPr>
          <a:lstStyle/>
          <a:p>
            <a:pPr marL="0" marR="0" algn="r" rtl="1">
              <a:lnSpc>
                <a:spcPct val="115000"/>
              </a:lnSpc>
              <a:spcBef>
                <a:spcPts val="0"/>
              </a:spcBef>
              <a:spcAft>
                <a:spcPts val="0"/>
              </a:spcAft>
            </a:pPr>
            <a:r>
              <a:rPr lang="ar-SA" sz="4000" dirty="0">
                <a:solidFill>
                  <a:srgbClr val="002060"/>
                </a:solidFill>
                <a:latin typeface="Calibri" panose="020F0502020204030204" pitchFamily="34" charset="0"/>
                <a:ea typeface="Calibri" panose="020F0502020204030204" pitchFamily="34" charset="0"/>
                <a:cs typeface="B Zar" panose="00000400000000000000" pitchFamily="2" charset="-78"/>
              </a:rPr>
              <a:t>ماده 6- هيأت عالي با همكاري هيأتها و دستگاههاي ذيربط نسبت به ايجاد و توسعه بانك اطلاعاتي گزينش كشور اقدام مي نمايد</a:t>
            </a:r>
            <a:r>
              <a:rPr lang="en-US" sz="4000" dirty="0">
                <a:solidFill>
                  <a:srgbClr val="002060"/>
                </a:solidFill>
                <a:latin typeface="Calibri" panose="020F0502020204030204" pitchFamily="34" charset="0"/>
                <a:ea typeface="Calibri" panose="020F0502020204030204" pitchFamily="34" charset="0"/>
                <a:cs typeface="B Zar" panose="00000400000000000000" pitchFamily="2" charset="-78"/>
              </a:rPr>
              <a:t>. </a:t>
            </a:r>
            <a:b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40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هيأتها و مراكز اطلاعاتی ، دستگاههاي اجرايي و قضايي و نيروي انتظامي ، سازمانهاي حفاظت و اطلاعات و عقيدتي – سياسي نيروهاي مسلح مكلفند همكاريهاي لازم را در اين زمينه حسب نظر هيأت عالي معمول دارند</a:t>
            </a:r>
            <a:r>
              <a:rPr lang="en-US" sz="40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4000" dirty="0">
              <a:solidFill>
                <a:srgbClr val="002060"/>
              </a:solidFill>
              <a:cs typeface="B Zar" panose="00000400000000000000" pitchFamily="2" charset="-78"/>
            </a:endParaRPr>
          </a:p>
        </p:txBody>
      </p:sp>
    </p:spTree>
    <p:extLst>
      <p:ext uri="{BB962C8B-B14F-4D97-AF65-F5344CB8AC3E}">
        <p14:creationId xmlns:p14="http://schemas.microsoft.com/office/powerpoint/2010/main" val="1276239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5C8F5-1B91-47D7-8D83-934C9A652D39}"/>
              </a:ext>
            </a:extLst>
          </p:cNvPr>
          <p:cNvSpPr txBox="1">
            <a:spLocks/>
          </p:cNvSpPr>
          <p:nvPr/>
        </p:nvSpPr>
        <p:spPr>
          <a:xfrm>
            <a:off x="200722" y="178061"/>
            <a:ext cx="11140068" cy="5883016"/>
          </a:xfrm>
          <a:prstGeom prst="rect">
            <a:avLst/>
          </a:prstGeom>
        </p:spPr>
        <p:txBody>
          <a:bodyPr>
            <a:normAutofit fontScale="92500" lnSpcReduction="20000"/>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r" rtl="1"/>
            <a:r>
              <a:rPr lang="fa-IR" sz="2800" b="1" dirty="0">
                <a:solidFill>
                  <a:srgbClr val="FF0000"/>
                </a:solidFill>
                <a:cs typeface="B Zar" panose="00000400000000000000" pitchFamily="2" charset="-78"/>
              </a:rPr>
              <a:t>بررسی رویکردهای گزینشی و استخدامی</a:t>
            </a:r>
            <a:br>
              <a:rPr lang="en-US" sz="2800" b="1" dirty="0">
                <a:solidFill>
                  <a:srgbClr val="FF0000"/>
                </a:solidFill>
                <a:cs typeface="B Zar" panose="00000400000000000000" pitchFamily="2" charset="-78"/>
              </a:rPr>
            </a:br>
            <a:r>
              <a:rPr lang="en-US" dirty="0">
                <a:cs typeface="B Zar" panose="00000400000000000000" pitchFamily="2" charset="-78"/>
              </a:rPr>
              <a:t>	</a:t>
            </a:r>
            <a:br>
              <a:rPr lang="fa-IR" dirty="0">
                <a:cs typeface="B Zar" panose="00000400000000000000" pitchFamily="2" charset="-78"/>
              </a:rPr>
            </a:br>
            <a:r>
              <a:rPr lang="fa-IR" dirty="0">
                <a:cs typeface="B Zar" panose="00000400000000000000" pitchFamily="2" charset="-78"/>
              </a:rPr>
              <a:t>روش های استخدام و گزینش همگی نقش مهمی در استخدام افراد مرتبط در سازمان دارند. روش های استخدام، رویکردهایی هستند که در جهت جذب افراد برای درخواست فرصت های موجود در سازمان هستند. از سوی دیگر، روش های انتخاب، همه آن تلاش هایی است که برای انتخاب بهترین افراد از مجموعه بالقوه انجام می شود. با این حال، چندین روش استخدام وجود دارد که توسط سازمان ها در استعداد یابی استفاده می شود. </a:t>
            </a:r>
            <a:endParaRPr lang="en-US" dirty="0">
              <a:cs typeface="B Zar" panose="00000400000000000000" pitchFamily="2" charset="-78"/>
            </a:endParaRPr>
          </a:p>
        </p:txBody>
      </p:sp>
    </p:spTree>
    <p:extLst>
      <p:ext uri="{BB962C8B-B14F-4D97-AF65-F5344CB8AC3E}">
        <p14:creationId xmlns:p14="http://schemas.microsoft.com/office/powerpoint/2010/main" val="2759237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80810-3E31-45B8-AA3F-52C5A69DE591}"/>
              </a:ext>
            </a:extLst>
          </p:cNvPr>
          <p:cNvSpPr>
            <a:spLocks noGrp="1"/>
          </p:cNvSpPr>
          <p:nvPr>
            <p:ph type="title"/>
          </p:nvPr>
        </p:nvSpPr>
        <p:spPr>
          <a:xfrm>
            <a:off x="233916" y="244550"/>
            <a:ext cx="11318747" cy="5295014"/>
          </a:xfrm>
        </p:spPr>
        <p:txBody>
          <a:bodyPr>
            <a:noAutofit/>
          </a:bodyPr>
          <a:lstStyle/>
          <a:p>
            <a:pPr marL="0" marR="0" algn="r" rtl="1">
              <a:lnSpc>
                <a:spcPct val="115000"/>
              </a:lnSpc>
              <a:spcBef>
                <a:spcPts val="0"/>
              </a:spcBef>
              <a:spcAft>
                <a:spcPts val="0"/>
              </a:spcAft>
            </a:pP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ماده 7- هيأت عالي موظف است نسبت به تدوين نظام جامع آموزش گزينش كشور با استفاده از تجارب عملي و پژوهشهاي بنيادي و كاربردي در متون فقهي و دستاوردهاي علمي اقدام نمايد و با توسعه پژوهشها نسبت به دستيابي به روشهاي بهينه انجام كار مبادرت ورزد هيأت عالي مي تواند دوره هاي مزبور را رأساً اجرا و یا اجراي آن را به هيأتها تفويض نمايد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 </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1- استفاده از مزاياي استخدامي دوره هاي آموزشي مزبور با كسب مجوز از سازمان صورت خواهد گرفت</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2- اشتغال كارگزاران در امر گزينش كشور در صورت تأييد صلاحيت به ترتيب مقرر در قانون گزينش و قانون تسري ، منوط به طي دوره هاي آموزشي مقررخواهد بود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3200" dirty="0">
              <a:solidFill>
                <a:srgbClr val="002060"/>
              </a:solidFill>
              <a:cs typeface="B Zar" panose="00000400000000000000" pitchFamily="2" charset="-78"/>
            </a:endParaRPr>
          </a:p>
        </p:txBody>
      </p:sp>
    </p:spTree>
    <p:extLst>
      <p:ext uri="{BB962C8B-B14F-4D97-AF65-F5344CB8AC3E}">
        <p14:creationId xmlns:p14="http://schemas.microsoft.com/office/powerpoint/2010/main" val="214819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71E6-7B16-4837-A46D-D8D4C5CF215A}"/>
              </a:ext>
            </a:extLst>
          </p:cNvPr>
          <p:cNvSpPr>
            <a:spLocks noGrp="1"/>
          </p:cNvSpPr>
          <p:nvPr>
            <p:ph type="title"/>
          </p:nvPr>
        </p:nvSpPr>
        <p:spPr>
          <a:xfrm>
            <a:off x="170121" y="223284"/>
            <a:ext cx="11249246" cy="5358809"/>
          </a:xfrm>
        </p:spPr>
        <p:txBody>
          <a:bodyPr>
            <a:noAutofit/>
          </a:bodyPr>
          <a:lstStyle/>
          <a:p>
            <a:pPr marL="0" marR="0" algn="r" rtl="1">
              <a:lnSpc>
                <a:spcPct val="115000"/>
              </a:lnSpc>
              <a:spcBef>
                <a:spcPts val="0"/>
              </a:spcBef>
              <a:spcAft>
                <a:spcPts val="0"/>
              </a:spcAft>
            </a:pP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ماده 8- وزير يا بالاترين مقام اجرايي دستگاه مي تواند در جلسات هيأت عالي در موارد ذيل شركت نمايد</a:t>
            </a:r>
            <a:r>
              <a:rPr lang="en-US" sz="3600" dirty="0">
                <a:solidFill>
                  <a:srgbClr val="002060"/>
                </a:solidFill>
                <a:latin typeface="Calibri" panose="020F0502020204030204" pitchFamily="34" charset="0"/>
                <a:ea typeface="Calibri" panose="020F0502020204030204" pitchFamily="34" charset="0"/>
                <a:cs typeface="B Zar" panose="00000400000000000000" pitchFamily="2" charset="-78"/>
              </a:rPr>
              <a:t>: </a:t>
            </a:r>
            <a:br>
              <a:rPr lang="en-US" sz="20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fa-IR" sz="3600" dirty="0">
                <a:solidFill>
                  <a:srgbClr val="002060"/>
                </a:solidFill>
                <a:latin typeface="Calibri" panose="020F0502020204030204" pitchFamily="34" charset="0"/>
                <a:ea typeface="Calibri" panose="020F0502020204030204" pitchFamily="34" charset="0"/>
                <a:cs typeface="B Zar" panose="00000400000000000000" pitchFamily="2" charset="-78"/>
              </a:rPr>
              <a:t>1-</a:t>
            </a:r>
            <a:r>
              <a:rPr lang="en-US" sz="3600" dirty="0">
                <a:solidFill>
                  <a:srgbClr val="002060"/>
                </a:solidFill>
                <a:latin typeface="Calibri" panose="020F0502020204030204" pitchFamily="34" charset="0"/>
                <a:ea typeface="Calibri" panose="020F0502020204030204" pitchFamily="34" charset="0"/>
                <a:cs typeface="B Zar" panose="00000400000000000000" pitchFamily="2" charset="-78"/>
              </a:rPr>
              <a:t> </a:t>
            </a: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تصويب دستورالعمل با رويه خاص دستگاه ذيربط</a:t>
            </a:r>
            <a:br>
              <a:rPr lang="en-US" sz="20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fa-IR" sz="3600" dirty="0">
                <a:solidFill>
                  <a:srgbClr val="002060"/>
                </a:solidFill>
                <a:latin typeface="Calibri" panose="020F0502020204030204" pitchFamily="34" charset="0"/>
                <a:ea typeface="Calibri" panose="020F0502020204030204" pitchFamily="34" charset="0"/>
                <a:cs typeface="B Zar" panose="00000400000000000000" pitchFamily="2" charset="-78"/>
              </a:rPr>
              <a:t>2- </a:t>
            </a: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ايجاد هيأت جديد ، ادغام يا انحلال هيأت مركزي دستگاه ذيربط</a:t>
            </a:r>
            <a:br>
              <a:rPr lang="en-US" sz="20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fa-IR" sz="3600" dirty="0">
                <a:solidFill>
                  <a:srgbClr val="002060"/>
                </a:solidFill>
                <a:latin typeface="Calibri" panose="020F0502020204030204" pitchFamily="34" charset="0"/>
                <a:ea typeface="Calibri" panose="020F0502020204030204" pitchFamily="34" charset="0"/>
                <a:cs typeface="B Zar" panose="00000400000000000000" pitchFamily="2" charset="-78"/>
              </a:rPr>
              <a:t>3- </a:t>
            </a: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اعلام نظر نهايي نسبت به موارد خاص و مورد اختلاف در مورد نمايندگان وزراء در هيأتها ، اعضاي هسته ها ، شكايات و گزارش بازرسي حسب تشخيص هيأت عالي</a:t>
            </a:r>
            <a:r>
              <a:rPr lang="en-US" sz="36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0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fa-IR" sz="3600" dirty="0">
                <a:solidFill>
                  <a:srgbClr val="002060"/>
                </a:solidFill>
                <a:latin typeface="Calibri" panose="020F0502020204030204" pitchFamily="34" charset="0"/>
                <a:ea typeface="Calibri" panose="020F0502020204030204" pitchFamily="34" charset="0"/>
                <a:cs typeface="B Zar" panose="00000400000000000000" pitchFamily="2" charset="-78"/>
              </a:rPr>
              <a:t>4- </a:t>
            </a: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درخواست وزير جهت شركت در جلسه</a:t>
            </a:r>
            <a:r>
              <a:rPr lang="en-US" sz="36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0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3600" dirty="0">
              <a:solidFill>
                <a:srgbClr val="002060"/>
              </a:solidFill>
              <a:cs typeface="B Zar" panose="00000400000000000000" pitchFamily="2" charset="-78"/>
            </a:endParaRPr>
          </a:p>
        </p:txBody>
      </p:sp>
    </p:spTree>
    <p:extLst>
      <p:ext uri="{BB962C8B-B14F-4D97-AF65-F5344CB8AC3E}">
        <p14:creationId xmlns:p14="http://schemas.microsoft.com/office/powerpoint/2010/main" val="282050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107BE-87EA-49CC-8527-68FC910B0B80}"/>
              </a:ext>
            </a:extLst>
          </p:cNvPr>
          <p:cNvSpPr>
            <a:spLocks noGrp="1"/>
          </p:cNvSpPr>
          <p:nvPr>
            <p:ph type="title"/>
          </p:nvPr>
        </p:nvSpPr>
        <p:spPr>
          <a:xfrm>
            <a:off x="212651" y="170122"/>
            <a:ext cx="11355572" cy="5380074"/>
          </a:xfrm>
        </p:spPr>
        <p:txBody>
          <a:bodyPr>
            <a:noAutofit/>
          </a:bodyPr>
          <a:lstStyle/>
          <a:p>
            <a:pPr marL="0" marR="0" algn="r" rtl="1">
              <a:lnSpc>
                <a:spcPct val="115000"/>
              </a:lnSpc>
              <a:spcBef>
                <a:spcPts val="0"/>
              </a:spcBef>
              <a:spcAft>
                <a:spcPts val="0"/>
              </a:spcAft>
            </a:pP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ب- هيأت مركزي گزينش </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ماده 9- جلسات هیأت با حضور اکثریت اعضاء رسمیت می یابد و تصمیمات آنها با حداقل دو رأی معتبر خواهد بود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ماده 10- هيأت موظف است بر اساس دستورالعمل هيأت عالي نسبت به استعلام سوابق پذيرفته شدگان در كليه آزمونها و يا معرفي شدگان موضوع ماده (2) قانون گزينش و مشمولين ماده واحده قانون تسري از بانك اطلاعاتي موضوع ماده (6) اين آيين نامه و ساير مراجع ذيربط اقدام نمايد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ماده 11- هيأت مي تواند با توجه به حجم فعاليتها ، توسعه با كاهش فعاليتهاي موجود ، پراكندگي جغرافيايي واحدهاي وابسته و تابعه در مركز و استانها و ساير ضرورتهاي مرتبط با امر گزينش ، نسبت به ايجاد ادغام و يا تفكيك هسته ها با رعايت مقررات مربوط اقدام نمايد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3200" dirty="0">
              <a:solidFill>
                <a:srgbClr val="002060"/>
              </a:solidFill>
              <a:cs typeface="B Zar" panose="00000400000000000000" pitchFamily="2" charset="-78"/>
            </a:endParaRPr>
          </a:p>
        </p:txBody>
      </p:sp>
    </p:spTree>
    <p:extLst>
      <p:ext uri="{BB962C8B-B14F-4D97-AF65-F5344CB8AC3E}">
        <p14:creationId xmlns:p14="http://schemas.microsoft.com/office/powerpoint/2010/main" val="3861246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EE519-835F-4FB9-9F8C-D3CCB6B06B8A}"/>
              </a:ext>
            </a:extLst>
          </p:cNvPr>
          <p:cNvSpPr>
            <a:spLocks noGrp="1"/>
          </p:cNvSpPr>
          <p:nvPr>
            <p:ph type="title"/>
          </p:nvPr>
        </p:nvSpPr>
        <p:spPr>
          <a:xfrm>
            <a:off x="287079" y="685800"/>
            <a:ext cx="10795604" cy="4789967"/>
          </a:xfrm>
        </p:spPr>
        <p:txBody>
          <a:bodyPr>
            <a:noAutofit/>
          </a:bodyPr>
          <a:lstStyle/>
          <a:p>
            <a:pPr marL="0" marR="0" algn="r" rtl="1">
              <a:lnSpc>
                <a:spcPct val="115000"/>
              </a:lnSpc>
              <a:spcBef>
                <a:spcPts val="0"/>
              </a:spcBef>
              <a:spcAft>
                <a:spcPts val="0"/>
              </a:spcAft>
            </a:pP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1- در جهت تسريع جذب نيرو و احتراز از ايجاد تشكيلات غير ضرور در واحدهاي تابعه و استاني دستگاهها ، هيأت مي تواند عنداللزوم يكي از واحدهاي هسته را تشكيل داده و ساير امور مربوط را توسط يكي از هسته هاي مركزي و استاني ، منطقه اي و يا سيار با رعايت قانون گزينش و اين آيين نامه انجام دهد</a:t>
            </a:r>
            <a:r>
              <a:rPr lang="en-US" sz="36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0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2- در صورتي كه اقدامات موضوع اين ماده با تأييد هيأت عالي مستلزم افزايش پستهاي سازماني باشد مراجع قانوني ذيربط نسبت به تأييد آن عمل خواهند نمود</a:t>
            </a:r>
            <a:r>
              <a:rPr lang="en-US" sz="36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0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3600" dirty="0">
              <a:solidFill>
                <a:srgbClr val="002060"/>
              </a:solidFill>
              <a:cs typeface="B Zar" panose="00000400000000000000" pitchFamily="2" charset="-78"/>
            </a:endParaRPr>
          </a:p>
        </p:txBody>
      </p:sp>
    </p:spTree>
    <p:extLst>
      <p:ext uri="{BB962C8B-B14F-4D97-AF65-F5344CB8AC3E}">
        <p14:creationId xmlns:p14="http://schemas.microsoft.com/office/powerpoint/2010/main" val="223324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CB603-952C-4C67-AFEB-8ADB8F454A4E}"/>
              </a:ext>
            </a:extLst>
          </p:cNvPr>
          <p:cNvSpPr>
            <a:spLocks noGrp="1"/>
          </p:cNvSpPr>
          <p:nvPr>
            <p:ph type="title"/>
          </p:nvPr>
        </p:nvSpPr>
        <p:spPr>
          <a:xfrm>
            <a:off x="685801" y="685800"/>
            <a:ext cx="10396882" cy="4864395"/>
          </a:xfrm>
        </p:spPr>
        <p:txBody>
          <a:bodyPr>
            <a:noAutofit/>
          </a:bodyPr>
          <a:lstStyle/>
          <a:p>
            <a:pPr marL="0" marR="0" algn="r" rtl="1">
              <a:lnSpc>
                <a:spcPct val="115000"/>
              </a:lnSpc>
              <a:spcBef>
                <a:spcPts val="0"/>
              </a:spcBef>
              <a:spcAft>
                <a:spcPts val="0"/>
              </a:spcAft>
            </a:pP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ماده 12- هيأت موظف است نسبت به انجام امور گزينش خواهران متقاضي ، توسط خواهران با رعايت مقررات قانون تسري و قانون گزينش بر اساس دستورالعملي كه به تصويب هيأت عالي مي رسد اقدام نمايد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1- هيأت عالي موظف است به تناسب حجم فعاليت گزينش خواهران كشور و به منظور پشتيباني هاي علمي ، فني ، اجرايي ، آموزشي ، نظارت و بازرسي آنها نسبت به پيش بيني سازمان كار مناسب اقدام نمايد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2- هيأت و هسته موظفند متناسب با جذب نيروهاي مورد نياز دستگاه بر حسب جنسيت ، نسبت به ارائه سازمان كار و همكاري نيروهاي خواهر يا برادر واجد شرايط مقرر در ماده (13) قانون گزينش اقدام نمايد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3200" dirty="0">
              <a:solidFill>
                <a:srgbClr val="002060"/>
              </a:solidFill>
              <a:cs typeface="B Zar" panose="00000400000000000000" pitchFamily="2" charset="-78"/>
            </a:endParaRPr>
          </a:p>
        </p:txBody>
      </p:sp>
    </p:spTree>
    <p:extLst>
      <p:ext uri="{BB962C8B-B14F-4D97-AF65-F5344CB8AC3E}">
        <p14:creationId xmlns:p14="http://schemas.microsoft.com/office/powerpoint/2010/main" val="3791811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CEF3A-FB43-43CE-91B5-58803AD0DD49}"/>
              </a:ext>
            </a:extLst>
          </p:cNvPr>
          <p:cNvSpPr>
            <a:spLocks noGrp="1"/>
          </p:cNvSpPr>
          <p:nvPr>
            <p:ph type="title"/>
          </p:nvPr>
        </p:nvSpPr>
        <p:spPr>
          <a:xfrm>
            <a:off x="202019" y="223284"/>
            <a:ext cx="10880664" cy="5348176"/>
          </a:xfrm>
        </p:spPr>
        <p:txBody>
          <a:bodyPr>
            <a:noAutofit/>
          </a:bodyPr>
          <a:lstStyle/>
          <a:p>
            <a:pPr marL="0" marR="0" algn="r" rtl="1">
              <a:lnSpc>
                <a:spcPct val="115000"/>
              </a:lnSpc>
              <a:spcBef>
                <a:spcPts val="0"/>
              </a:spcBef>
              <a:spcAft>
                <a:spcPts val="0"/>
              </a:spcAft>
            </a:pP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ماده 13- هيأت موظف است پس از انتخاب نيروهاي مقرر در بند (4) ماده (5) قانون گزينش ( غير از اعضاء هيأت ) نسبت به تشكيل پرونده و بررسي سوابق آنان اقدام و پس از احراز شرايط مقرر در ماده (13) قانون گزينش موارد را جهت تأييد نهايي به هيأت عالي ارسال نمايد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ماده 14- هر گونه جابجايي و نقل و انتقال اعضاء هسته ها و كاركنان دبيرخانه هيأت با هماهنگي هيأت و ساير كاركنان هسته با هماهنگي هسته انجام مي گيرد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بكارگيري نيروهاي مورد نياز دبيرخانه هيأت به پيشنهاد مسئول دبيرخانه و تأييد هيأت خواهد بود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3200" dirty="0">
              <a:solidFill>
                <a:srgbClr val="002060"/>
              </a:solidFill>
              <a:cs typeface="B Zar" panose="00000400000000000000" pitchFamily="2" charset="-78"/>
            </a:endParaRPr>
          </a:p>
        </p:txBody>
      </p:sp>
    </p:spTree>
    <p:extLst>
      <p:ext uri="{BB962C8B-B14F-4D97-AF65-F5344CB8AC3E}">
        <p14:creationId xmlns:p14="http://schemas.microsoft.com/office/powerpoint/2010/main" val="1668296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22C99-FE5B-4531-9DBE-FD2186D856FC}"/>
              </a:ext>
            </a:extLst>
          </p:cNvPr>
          <p:cNvSpPr>
            <a:spLocks noGrp="1"/>
          </p:cNvSpPr>
          <p:nvPr>
            <p:ph type="title"/>
          </p:nvPr>
        </p:nvSpPr>
        <p:spPr>
          <a:xfrm>
            <a:off x="212651" y="159487"/>
            <a:ext cx="10870032" cy="5720317"/>
          </a:xfrm>
        </p:spPr>
        <p:txBody>
          <a:bodyPr>
            <a:noAutofit/>
          </a:bodyPr>
          <a:lstStyle/>
          <a:p>
            <a:pPr marL="0" marR="0" algn="r" rtl="1">
              <a:lnSpc>
                <a:spcPct val="115000"/>
              </a:lnSpc>
              <a:spcBef>
                <a:spcPts val="0"/>
              </a:spcBef>
              <a:spcAft>
                <a:spcPts val="0"/>
              </a:spcAft>
            </a:pP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ج- هسته گزينش </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ماده 15- انجام مراحل اجرايي گزينش متقاضيان و داوطلبان موضوع قانون گزينش به عهده هسته است كه مرجع ابتدايي صدور آراء گزينش مي باشد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 آراء صادر شده توسط هسته ها در رابطه با مشاغل حساس در صورت تنفيذ هيأت مربوطه قابل اجرا خواهد بود و هيأت مي تواند اختيارات موضوع اين تبصره را به هسته تفويض نمايد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ماده 16- صدور رأي در گزينش افراد با حضور سه عضو كه با حكم دبير هيأت منصوب مي شوند انجام مي گيرد و تصميمات آنها با اكثريت آراء معتبر است</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 مرحله اول تجديدنظر با حضور دو عضو ديگر هسته و يكي از اعضاء قبلي و با رعايت اكثريت آراء در اخذ تصميمات انجام مي گيرد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2800" dirty="0">
              <a:solidFill>
                <a:srgbClr val="002060"/>
              </a:solidFill>
              <a:cs typeface="B Zar" panose="00000400000000000000" pitchFamily="2" charset="-78"/>
            </a:endParaRPr>
          </a:p>
        </p:txBody>
      </p:sp>
    </p:spTree>
    <p:extLst>
      <p:ext uri="{BB962C8B-B14F-4D97-AF65-F5344CB8AC3E}">
        <p14:creationId xmlns:p14="http://schemas.microsoft.com/office/powerpoint/2010/main" val="34852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D43D-0799-4416-95DF-1A5C5AD03681}"/>
              </a:ext>
            </a:extLst>
          </p:cNvPr>
          <p:cNvSpPr>
            <a:spLocks noGrp="1"/>
          </p:cNvSpPr>
          <p:nvPr>
            <p:ph type="title"/>
          </p:nvPr>
        </p:nvSpPr>
        <p:spPr>
          <a:xfrm>
            <a:off x="297712" y="223284"/>
            <a:ext cx="11270511" cy="5380074"/>
          </a:xfrm>
        </p:spPr>
        <p:txBody>
          <a:bodyPr>
            <a:noAutofit/>
          </a:bodyPr>
          <a:lstStyle/>
          <a:p>
            <a:pPr marL="0" marR="0" algn="r" rtl="1">
              <a:lnSpc>
                <a:spcPct val="115000"/>
              </a:lnSpc>
              <a:spcBef>
                <a:spcPts val="0"/>
              </a:spcBef>
              <a:spcAft>
                <a:spcPts val="0"/>
              </a:spcAft>
            </a:pPr>
            <a:r>
              <a:rPr lang="ar-SA" sz="4000" dirty="0">
                <a:solidFill>
                  <a:srgbClr val="002060"/>
                </a:solidFill>
                <a:latin typeface="Calibri" panose="020F0502020204030204" pitchFamily="34" charset="0"/>
                <a:ea typeface="Calibri" panose="020F0502020204030204" pitchFamily="34" charset="0"/>
                <a:cs typeface="B Zar" panose="00000400000000000000" pitchFamily="2" charset="-78"/>
              </a:rPr>
              <a:t>ماده 17- مدير هسته كه از بين اعضاء و يا حكم دبير هيأت منصوب مي گردد مستقيماً مسئوليت واحد امور اجرايي هسته را بر عهده خواهد داشت</a:t>
            </a:r>
            <a:r>
              <a:rPr lang="en-US" sz="40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4000" dirty="0">
                <a:solidFill>
                  <a:srgbClr val="002060"/>
                </a:solidFill>
                <a:latin typeface="Calibri" panose="020F0502020204030204" pitchFamily="34" charset="0"/>
                <a:ea typeface="Calibri" panose="020F0502020204030204" pitchFamily="34" charset="0"/>
                <a:cs typeface="B Zar" panose="00000400000000000000" pitchFamily="2" charset="-78"/>
              </a:rPr>
              <a:t>ماده 18- افرادي كه در پستهاي سازماني گزينش با رعايت كليه مقررات مربوطه منصوب مي شوند در صورتي كه مجموع وجوه دريافتي آنان نسبت به حقوق و مزاياي شغل قبلي كاهش پيدا نمايد ، از تفاوت تطبيق بهره مند خواهند شد</a:t>
            </a:r>
            <a:r>
              <a:rPr lang="en-US" sz="40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4000" dirty="0">
              <a:solidFill>
                <a:srgbClr val="002060"/>
              </a:solidFill>
              <a:cs typeface="B Zar" panose="00000400000000000000" pitchFamily="2" charset="-78"/>
            </a:endParaRPr>
          </a:p>
        </p:txBody>
      </p:sp>
    </p:spTree>
    <p:extLst>
      <p:ext uri="{BB962C8B-B14F-4D97-AF65-F5344CB8AC3E}">
        <p14:creationId xmlns:p14="http://schemas.microsoft.com/office/powerpoint/2010/main" val="578659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4AE99-CD09-4E1F-AF0C-E054830E1697}"/>
              </a:ext>
            </a:extLst>
          </p:cNvPr>
          <p:cNvSpPr>
            <a:spLocks noGrp="1"/>
          </p:cNvSpPr>
          <p:nvPr>
            <p:ph type="title"/>
          </p:nvPr>
        </p:nvSpPr>
        <p:spPr>
          <a:xfrm>
            <a:off x="170120" y="233916"/>
            <a:ext cx="11376837" cy="5390707"/>
          </a:xfrm>
        </p:spPr>
        <p:txBody>
          <a:bodyPr>
            <a:noAutofit/>
          </a:bodyPr>
          <a:lstStyle/>
          <a:p>
            <a:pPr marL="0" marR="0" algn="r" rtl="1">
              <a:lnSpc>
                <a:spcPct val="115000"/>
              </a:lnSpc>
              <a:spcBef>
                <a:spcPts val="0"/>
              </a:spcBef>
              <a:spcAft>
                <a:spcPts val="0"/>
              </a:spcAft>
            </a:pP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د- دستگاهها </a:t>
            </a:r>
            <a:br>
              <a:rPr lang="en-US" sz="20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ماده 19- به منظور اجراي امور گزينش در موعد مقرر ، نهاد و دستگاه موظفند حسب مورد كليه امكانات مورد نياز هيأت عالي ، هيأتها و هسته هاي تابعه اعم از فضا ، وسيله نقليه ، نيروي انساني مورد نياز ، منابع مالي ( با بهره مندي از تمامي مزاياي مشابه كاركنان آن نهاد يا دستگاه) و ساير خدمات پشتيباني را تأمين نمايند</a:t>
            </a:r>
            <a:r>
              <a:rPr lang="en-US" sz="36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0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 هيأت موظف است در موارد استثنايي و پيش بيني نشده ، فهرست نيازهاي خود و هسته هاي تابعه را به امكانات و نيروي انساني يك ماه قبل از شروع انجام امور گزينش به وزير يا بالاترين مقام به دستگاه اعلام نمايد</a:t>
            </a:r>
            <a:r>
              <a:rPr lang="en-US" sz="36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0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3600" dirty="0">
              <a:solidFill>
                <a:srgbClr val="002060"/>
              </a:solidFill>
              <a:cs typeface="B Zar" panose="00000400000000000000" pitchFamily="2" charset="-78"/>
            </a:endParaRPr>
          </a:p>
        </p:txBody>
      </p:sp>
    </p:spTree>
    <p:extLst>
      <p:ext uri="{BB962C8B-B14F-4D97-AF65-F5344CB8AC3E}">
        <p14:creationId xmlns:p14="http://schemas.microsoft.com/office/powerpoint/2010/main" val="2810148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5B3C-14C8-4AAC-ADDC-5AA9651D1B86}"/>
              </a:ext>
            </a:extLst>
          </p:cNvPr>
          <p:cNvSpPr>
            <a:spLocks noGrp="1"/>
          </p:cNvSpPr>
          <p:nvPr>
            <p:ph type="title"/>
          </p:nvPr>
        </p:nvSpPr>
        <p:spPr>
          <a:xfrm>
            <a:off x="265814" y="244549"/>
            <a:ext cx="11323674" cy="5869172"/>
          </a:xfrm>
        </p:spPr>
        <p:txBody>
          <a:bodyPr>
            <a:noAutofit/>
          </a:bodyPr>
          <a:lstStyle/>
          <a:p>
            <a:pPr marL="0" marR="0" algn="r" rtl="1">
              <a:lnSpc>
                <a:spcPct val="115000"/>
              </a:lnSpc>
              <a:spcBef>
                <a:spcPts val="0"/>
              </a:spcBef>
              <a:spcAft>
                <a:spcPts val="0"/>
              </a:spcAft>
            </a:pP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ماده 20- سازمان و ساير مراجع ذيربط مكلفند قبل از تصويب تشكيلات هيأت و هسته و همچنين در تهيه و تدوين طرحهاي طبقه بندي مشاغل دستگاههاي اجرايي ، نظر هيأت عالي را اخذ و با رعايت آن اقدام نمايد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1- طراحي و تنظيم تشكيلات سازماني هسته هاي گزينش و دبيرخانه هيأتها بر اساس دستورالعملي خواهد بود كه توسط هيأت عالي تهيه و ابلاغ مي گردد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2- واحد سازماني هسته زير نظر بالاترين مقام دستگاهي كه هسته در آن ايجاد شده در تشكيلات سازماني تعيين مي گردد. سازمان و ساير مراجع ذيربط مكلفند در طراحي تشكيلاتي دستگاهها اين امر را رعايت نمايند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3- هر گونه پيشنهاد تغيير در تشكيلات و پستهاي سازماني هسته با تأييد هيأت و رعايت مقررات مربوطه خواهد بود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4- پستهاي سازماني اعضاء هسته در امتداد پستهاي دبيرخانه هيأت پيش بيني مي گردد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2800" dirty="0">
              <a:solidFill>
                <a:srgbClr val="002060"/>
              </a:solidFill>
              <a:cs typeface="B Zar" panose="00000400000000000000" pitchFamily="2" charset="-78"/>
            </a:endParaRPr>
          </a:p>
        </p:txBody>
      </p:sp>
    </p:spTree>
    <p:extLst>
      <p:ext uri="{BB962C8B-B14F-4D97-AF65-F5344CB8AC3E}">
        <p14:creationId xmlns:p14="http://schemas.microsoft.com/office/powerpoint/2010/main" val="2698086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DB42-571B-47B8-8F18-69901C16F55D}"/>
              </a:ext>
            </a:extLst>
          </p:cNvPr>
          <p:cNvSpPr txBox="1">
            <a:spLocks/>
          </p:cNvSpPr>
          <p:nvPr/>
        </p:nvSpPr>
        <p:spPr>
          <a:xfrm>
            <a:off x="412596" y="200362"/>
            <a:ext cx="10660566" cy="5319491"/>
          </a:xfrm>
          <a:prstGeom prst="rect">
            <a:avLst/>
          </a:prstGeom>
        </p:spPr>
        <p:txBody>
          <a:bodyP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just" rtl="1"/>
            <a:r>
              <a:rPr lang="fa-IR" sz="3600" dirty="0">
                <a:solidFill>
                  <a:srgbClr val="7030A0"/>
                </a:solidFill>
                <a:latin typeface="IranSans"/>
                <a:cs typeface="B Baran" panose="00000400000000000000" pitchFamily="2" charset="-78"/>
              </a:rPr>
              <a:t>دنیای امروز در حال پیشرفت است و به ‌سرعت رقابتی ‌تر می‌شود. موفقیت سازمان ‌ها در چنین دنیایی، نیروی انسانی شایسته تضمین ‌کننده موفقیت هر سازمانی است. موفقیت و شکست هر سازمانی در مرحله اول، به انتخاب صحیح کارکنان و در مرحله دوم به کارکرد اعضای آن بستگی دارد. چراکه وجود کارمندان متعهد، متخصص و خلاق موجبات بهبود عملکرد نظام اداری و به‌ تبع آن نظام جمهوری اسلامی را فراهم می‌ آوردند. از همین رو انتخاب کارکنان متعهد و متخصص گامی مهم در رسیدن به اهداف سازمانی است که در صورت فقدان آن ضررهای مادی و معنوی فراوانی به سازمان وارد می‌شود. معضلات و آسیب ‌های که از ناحیه کارکنان می‌تواند به محیط کار و به دنبال آن به سازمان وارد شود اغلب جبران‌ ناپذیر است.</a:t>
            </a:r>
            <a:endParaRPr lang="en-US" sz="3600" dirty="0">
              <a:solidFill>
                <a:srgbClr val="7030A0"/>
              </a:solidFill>
              <a:latin typeface="IranSans"/>
              <a:cs typeface="B Baran" panose="00000400000000000000" pitchFamily="2" charset="-78"/>
            </a:endParaRPr>
          </a:p>
        </p:txBody>
      </p:sp>
    </p:spTree>
    <p:extLst>
      <p:ext uri="{BB962C8B-B14F-4D97-AF65-F5344CB8AC3E}">
        <p14:creationId xmlns:p14="http://schemas.microsoft.com/office/powerpoint/2010/main" val="1267079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D76B1-4D53-4D70-90C7-AAE76D41BB2C}"/>
              </a:ext>
            </a:extLst>
          </p:cNvPr>
          <p:cNvSpPr>
            <a:spLocks noGrp="1"/>
          </p:cNvSpPr>
          <p:nvPr>
            <p:ph type="title"/>
          </p:nvPr>
        </p:nvSpPr>
        <p:spPr>
          <a:xfrm>
            <a:off x="244549" y="265814"/>
            <a:ext cx="11366204" cy="5326912"/>
          </a:xfrm>
        </p:spPr>
        <p:txBody>
          <a:bodyPr>
            <a:noAutofit/>
          </a:bodyPr>
          <a:lstStyle/>
          <a:p>
            <a:pPr marL="0" marR="0" algn="r" rtl="1">
              <a:lnSpc>
                <a:spcPct val="115000"/>
              </a:lnSpc>
              <a:spcBef>
                <a:spcPts val="0"/>
              </a:spcBef>
              <a:spcAft>
                <a:spcPts val="0"/>
              </a:spcAft>
            </a:pPr>
            <a:r>
              <a:rPr lang="ar-SA" sz="2400" dirty="0">
                <a:solidFill>
                  <a:srgbClr val="002060"/>
                </a:solidFill>
                <a:latin typeface="Calibri" panose="020F0502020204030204" pitchFamily="34" charset="0"/>
                <a:ea typeface="Calibri" panose="020F0502020204030204" pitchFamily="34" charset="0"/>
                <a:cs typeface="B Zar" panose="00000400000000000000" pitchFamily="2" charset="-78"/>
              </a:rPr>
              <a:t>ماده 21- سازمان برنامه و بودجه موظف است همه ساله با كسب نظر هيأت عالي گزينش ضمن اختصاص رديف مستقل بودجه اي براي هر يك از هيأتها در زير رديف دستگاه مربوطه ، اعتبار مورد نياز هيأت و هسته هاي ذيربط را تأمين نمايد</a:t>
            </a:r>
            <a: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4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4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 به منظور تأمين بودجه مورد نياز هيأتها و هسته ها در سال 1377 ، دستگاه موظف است بر اساس پيشنهاد هيأت ، اصلاحات لازم را در متن مواقتنامه متبادله با سازمان برنامه و بودجه به عمل آورده و سازمان مزبور نيز موظف به تأمين اعتبار مورد نياز هيأت ذيربط خواهد بود</a:t>
            </a:r>
            <a: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4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400" dirty="0">
                <a:solidFill>
                  <a:srgbClr val="002060"/>
                </a:solidFill>
                <a:latin typeface="Calibri" panose="020F0502020204030204" pitchFamily="34" charset="0"/>
                <a:ea typeface="Calibri" panose="020F0502020204030204" pitchFamily="34" charset="0"/>
                <a:cs typeface="B Zar" panose="00000400000000000000" pitchFamily="2" charset="-78"/>
              </a:rPr>
              <a:t>ماده 22- دستگاه پس از اخذ مجوز استخدامي ، در اجراي ماده (6) قانون مراتب را جهت طي مراحل گزينش كتباً به هيأت اعلام مي نمايد و همچنين دستگاه مكلف است داوطلبان موضوع ماده (2) قانون گزينش را با رعايت ساير مواد اين آيين نامه قبل از انتصاب يا بكارگيری و يا اتخاذ تصميم در رابطه با ساير موارد مقرر در ماده مزبور جهت طي مراحل گزينش معرفي نمايد</a:t>
            </a:r>
            <a: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4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4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در صورت نياز به انجام مصاحبه هاي تخصصي و علمي با داوطلبانه حضور يك صاحب نظر به نمايندگي از هيأت يا هسته ضروري مي باشد دستورالعمل اين تبصره توسط هيأت عالي تهيه و ابلاغ خواهد شد</a:t>
            </a:r>
            <a: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4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2400" dirty="0">
              <a:solidFill>
                <a:srgbClr val="002060"/>
              </a:solidFill>
              <a:cs typeface="B Zar" panose="00000400000000000000" pitchFamily="2" charset="-78"/>
            </a:endParaRPr>
          </a:p>
        </p:txBody>
      </p:sp>
    </p:spTree>
    <p:extLst>
      <p:ext uri="{BB962C8B-B14F-4D97-AF65-F5344CB8AC3E}">
        <p14:creationId xmlns:p14="http://schemas.microsoft.com/office/powerpoint/2010/main" val="2233375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30A4-B692-4E6A-ACE0-D4C6152C47B0}"/>
              </a:ext>
            </a:extLst>
          </p:cNvPr>
          <p:cNvSpPr>
            <a:spLocks noGrp="1"/>
          </p:cNvSpPr>
          <p:nvPr>
            <p:ph type="title"/>
          </p:nvPr>
        </p:nvSpPr>
        <p:spPr>
          <a:xfrm>
            <a:off x="191386" y="265813"/>
            <a:ext cx="11355572" cy="5624623"/>
          </a:xfrm>
        </p:spPr>
        <p:txBody>
          <a:bodyPr>
            <a:noAutofit/>
          </a:bodyPr>
          <a:lstStyle/>
          <a:p>
            <a:pPr marL="0" marR="0" algn="r" rtl="1">
              <a:lnSpc>
                <a:spcPct val="115000"/>
              </a:lnSpc>
              <a:spcBef>
                <a:spcPts val="0"/>
              </a:spcBef>
              <a:spcAft>
                <a:spcPts val="0"/>
              </a:spcAft>
            </a:pPr>
            <a:r>
              <a:rPr lang="ar-SA" sz="2400" dirty="0">
                <a:solidFill>
                  <a:srgbClr val="002060"/>
                </a:solidFill>
                <a:latin typeface="Calibri" panose="020F0502020204030204" pitchFamily="34" charset="0"/>
                <a:ea typeface="Calibri" panose="020F0502020204030204" pitchFamily="34" charset="0"/>
                <a:cs typeface="B Zar" panose="00000400000000000000" pitchFamily="2" charset="-78"/>
              </a:rPr>
              <a:t>ماده 23- واحد كارگزيني يا عناوين مشابه اداري در دستگاه مكلف است به محض دريافت نظر گزينش مبني بر عدم موافقت با ادامه خدمت داوطلب ، نسبت به قطع رابطه استخدامي وي ( و در موارد استخدام رسمي قبل از تبديل وضع به رسمي قطعي) اقدام نمايد</a:t>
            </a:r>
            <a: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t>. </a:t>
            </a:r>
            <a:br>
              <a:rPr lang="en-US" sz="14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4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1- در موارد تمديد قرارداد و تبديل وضع تا قطعي رسمي ، در صورتي كه كارمند نسبت به نظر گزينش در مهلت مقرر اعتراض نمايد انتصاب افراد ديگر در پست هاي مربوط به آنان تارسيدگي به اعتراض در هيأت ( مرحله دوم تجديدنظر حداكثر سه ماه) مجاز نخواهد بود و در موارد لغو تعهد خدمت ، نياز به اخذ مجوز استخدامي جديد نمي باشد</a:t>
            </a:r>
            <a: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4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4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2- در موارد استثناء مدت مزبور طبق نظر هيأت عالي تعيين خواهد شد</a:t>
            </a:r>
            <a: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4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400" b="1" dirty="0">
                <a:solidFill>
                  <a:srgbClr val="002060"/>
                </a:solidFill>
                <a:latin typeface="Calibri" panose="020F0502020204030204" pitchFamily="34" charset="0"/>
                <a:ea typeface="Calibri" panose="020F0502020204030204" pitchFamily="34" charset="0"/>
                <a:cs typeface="B Zar" panose="00000400000000000000" pitchFamily="2" charset="-78"/>
              </a:rPr>
              <a:t>تبصره 3- در مواردي كه پس از تجديدنظر اول يا دوم داوطلب محق تشخيص داده شود بابت ايام عدم اشتغال از حقوق آمادگي به خدمت بهره مند خواهد شد و در صورتي كه حكم تداوم خدمت با رعايت غمض عين از بعض شرايط صادر بشود حقوقي بابت ايام مزبور ، تعلق نگرفته وليكن ايام مذكور به عنوان سابقه خدمت تلقي خواهد شد. تشخيص غمض عين طبق دستورالعمل هيأت عالي ، با هيأت خواهد بود</a:t>
            </a:r>
            <a:r>
              <a:rPr lang="en-US" sz="2400" b="1"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4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2400" dirty="0">
              <a:solidFill>
                <a:srgbClr val="002060"/>
              </a:solidFill>
              <a:cs typeface="B Zar" panose="00000400000000000000" pitchFamily="2" charset="-78"/>
            </a:endParaRPr>
          </a:p>
        </p:txBody>
      </p:sp>
    </p:spTree>
    <p:extLst>
      <p:ext uri="{BB962C8B-B14F-4D97-AF65-F5344CB8AC3E}">
        <p14:creationId xmlns:p14="http://schemas.microsoft.com/office/powerpoint/2010/main" val="3286198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3FF3-D434-4811-B84C-52961877D5EA}"/>
              </a:ext>
            </a:extLst>
          </p:cNvPr>
          <p:cNvSpPr>
            <a:spLocks noGrp="1"/>
          </p:cNvSpPr>
          <p:nvPr>
            <p:ph type="title"/>
          </p:nvPr>
        </p:nvSpPr>
        <p:spPr>
          <a:xfrm>
            <a:off x="127590" y="287079"/>
            <a:ext cx="11419367" cy="5816009"/>
          </a:xfrm>
        </p:spPr>
        <p:txBody>
          <a:bodyPr>
            <a:noAutofit/>
          </a:bodyPr>
          <a:lstStyle/>
          <a:p>
            <a:pPr marL="0" marR="0" algn="r" rtl="1">
              <a:lnSpc>
                <a:spcPct val="115000"/>
              </a:lnSpc>
              <a:spcBef>
                <a:spcPts val="0"/>
              </a:spcBef>
              <a:spcAft>
                <a:spcPts val="0"/>
              </a:spcAft>
            </a:pP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ماده 24- در مواردي كه نظر گزينش در مقطع رسمي آزمايشي تا قبل از انقضاي مدت خدمت آزمايشي بر عدم پذيرش باشد و مستخدم تقاضاي تجديدنظر نمايد ، صدور حكم قطعي رسمي منوط به اخذ نظر گزينش مبني بر پذيرش مستخدم مذكور باشد و زمان رسيدگي در تجديدنظر اول و دوم به زمان مدت خدمت آزمايشي افزوده خواهد شد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ماده 25- واحدهاي كارگزيني يا عناوين مشابه اداري در دستگاه موطفند در صورتي كه نظريه مثبت هيأت يا هسته نسبت به صدور حكم استخدام قطعي كارمندان آزمايشي اعلام نشده باشد ، حداقل 6 ماه قبل از انقضاي خدمت آزمايشي نظر هسته يا هيأت را راجع به صدور حكم استخدامي قطعي آنان استعلام نمايند در غير اين صورت متخلف به مراجع ذيربط معرفي مي شود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3200" dirty="0">
              <a:solidFill>
                <a:srgbClr val="002060"/>
              </a:solidFill>
              <a:cs typeface="B Zar" panose="00000400000000000000" pitchFamily="2" charset="-78"/>
            </a:endParaRPr>
          </a:p>
        </p:txBody>
      </p:sp>
    </p:spTree>
    <p:extLst>
      <p:ext uri="{BB962C8B-B14F-4D97-AF65-F5344CB8AC3E}">
        <p14:creationId xmlns:p14="http://schemas.microsoft.com/office/powerpoint/2010/main" val="1375407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228EC-2CDE-47CD-B143-90B52E236B6E}"/>
              </a:ext>
            </a:extLst>
          </p:cNvPr>
          <p:cNvSpPr>
            <a:spLocks noGrp="1"/>
          </p:cNvSpPr>
          <p:nvPr>
            <p:ph type="title"/>
          </p:nvPr>
        </p:nvSpPr>
        <p:spPr>
          <a:xfrm>
            <a:off x="159488" y="159488"/>
            <a:ext cx="11408735" cy="5816010"/>
          </a:xfrm>
        </p:spPr>
        <p:txBody>
          <a:bodyPr>
            <a:noAutofit/>
          </a:bodyPr>
          <a:lstStyle/>
          <a:p>
            <a:pPr marL="0" marR="0" algn="r" rtl="1">
              <a:lnSpc>
                <a:spcPct val="115000"/>
              </a:lnSpc>
              <a:spcBef>
                <a:spcPts val="0"/>
              </a:spcBef>
              <a:spcAft>
                <a:spcPts val="0"/>
              </a:spcAft>
            </a:pP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1- هيأت يا هسته ( در صورت تفويض اختيار از سوي هيأت به هسته) حسب مورد موظف است قبل از پايان مدت مقرر خدمت آزمايشي مستخدم نظر خود را به واحد كارگزيني يا واحد امور اداري دستگاه اعلام نمايد ، در غير اينصورت واحدهاي مذكور در موعد قانوني اقدام خواهند نمود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2- واحدهاي كارگزيني يا عناوين مشابه اداري در دستگاه موظفند يك نسخه از احكام صادره در هر مقطع از استخدام را به هيأت يا هسته مربوطه ارسال نمايند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3- در مواردي كه در زمان ابلاغ اين آيين نامه كمتر از 6 ماه به زمان انقضاي مدت خدمت آزمايشي مستخدم مانده باشد ، كارگزيني و عناوين مشابه اداري موظفند به منظور صدور حكم قطعي سريعاً نظر گزينش را اخذ نمايند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3200" dirty="0">
              <a:solidFill>
                <a:srgbClr val="002060"/>
              </a:solidFill>
              <a:cs typeface="B Zar" panose="00000400000000000000" pitchFamily="2" charset="-78"/>
            </a:endParaRPr>
          </a:p>
        </p:txBody>
      </p:sp>
    </p:spTree>
    <p:extLst>
      <p:ext uri="{BB962C8B-B14F-4D97-AF65-F5344CB8AC3E}">
        <p14:creationId xmlns:p14="http://schemas.microsoft.com/office/powerpoint/2010/main" val="1396503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007C-8C15-4458-BE59-91B38890DC08}"/>
              </a:ext>
            </a:extLst>
          </p:cNvPr>
          <p:cNvSpPr>
            <a:spLocks noGrp="1"/>
          </p:cNvSpPr>
          <p:nvPr>
            <p:ph type="title"/>
          </p:nvPr>
        </p:nvSpPr>
        <p:spPr>
          <a:xfrm>
            <a:off x="685801" y="685800"/>
            <a:ext cx="10396882" cy="4853763"/>
          </a:xfrm>
        </p:spPr>
        <p:txBody>
          <a:bodyPr>
            <a:noAutofit/>
          </a:bodyPr>
          <a:lstStyle/>
          <a:p>
            <a:pPr marL="0" marR="0" algn="r" rtl="1">
              <a:lnSpc>
                <a:spcPct val="115000"/>
              </a:lnSpc>
              <a:spcBef>
                <a:spcPts val="0"/>
              </a:spcBef>
              <a:spcAft>
                <a:spcPts val="0"/>
              </a:spcAft>
            </a:pPr>
            <a:r>
              <a:rPr lang="ar-SA" sz="4000" dirty="0">
                <a:solidFill>
                  <a:srgbClr val="002060"/>
                </a:solidFill>
                <a:latin typeface="Calibri" panose="020F0502020204030204" pitchFamily="34" charset="0"/>
                <a:ea typeface="Calibri" panose="020F0502020204030204" pitchFamily="34" charset="0"/>
                <a:cs typeface="B Zar" panose="00000400000000000000" pitchFamily="2" charset="-78"/>
              </a:rPr>
              <a:t>ماده 26- تاريخ صدور رأي مبني بر عدم پذيرش توسط هسته ، هيأت و هیأت عالي مبناي عدم اشتغال و يا قطع رابطه استخدامي توسط كارگزيني ها يا واحدهاي اداري مشابه در دستگاه مي باشد در اين صورت پرداخت وجه بابت كاركرد مستخدم از زمان صدور رأي هسته تا زمان صدور حكم كارگزيني حداكثر تا مدت يك ماه بلامانع مي باشد</a:t>
            </a:r>
            <a:r>
              <a:rPr lang="en-US" sz="40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4000" dirty="0">
              <a:solidFill>
                <a:srgbClr val="002060"/>
              </a:solidFill>
              <a:cs typeface="B Zar" panose="00000400000000000000" pitchFamily="2" charset="-78"/>
            </a:endParaRPr>
          </a:p>
        </p:txBody>
      </p:sp>
    </p:spTree>
    <p:extLst>
      <p:ext uri="{BB962C8B-B14F-4D97-AF65-F5344CB8AC3E}">
        <p14:creationId xmlns:p14="http://schemas.microsoft.com/office/powerpoint/2010/main" val="407191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1301E-6281-486D-9DD7-6A3C9F0D8856}"/>
              </a:ext>
            </a:extLst>
          </p:cNvPr>
          <p:cNvSpPr>
            <a:spLocks noGrp="1"/>
          </p:cNvSpPr>
          <p:nvPr>
            <p:ph type="title"/>
          </p:nvPr>
        </p:nvSpPr>
        <p:spPr>
          <a:xfrm>
            <a:off x="0" y="159488"/>
            <a:ext cx="11600121" cy="5816010"/>
          </a:xfrm>
        </p:spPr>
        <p:txBody>
          <a:bodyPr>
            <a:noAutofit/>
          </a:bodyPr>
          <a:lstStyle/>
          <a:p>
            <a:pPr marL="0" marR="0" algn="r" rtl="1">
              <a:lnSpc>
                <a:spcPct val="115000"/>
              </a:lnSpc>
              <a:spcBef>
                <a:spcPts val="0"/>
              </a:spcBef>
              <a:spcAft>
                <a:spcPts val="0"/>
              </a:spcAft>
            </a:pP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ماده 27- دبيرخانه هيأت كه زير نظر هيأت و در حوزه ستادي دستگاه مستقر مي باشد به عنوان واحد ستادي و اجرايي هيأت جهت تحقق وظايف محوله از جمله موارد ذيل اقدام مي نمايد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تهيه پيش نويس بخشنامه ها و دستورالعملها و فرمهاي لازم داخلي</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 </a:t>
            </a: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انجام كليه اقدامات اجرايي مربوط به رسيدگي به شكايات افراد جهت طرح در هيأت</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 </a:t>
            </a: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انجام امور بررسي صلاحيت اعضاء هسته ها و كاركنان دبيرخانه و تهيه گزارشات لازم جهت طرح در هيأت</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 </a:t>
            </a: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بررسي نمودار تشكيلاتي ، تشكيلات تفصيلي و بودجه مورد نياز هيأت و هسته هاي تابعه و پيشنهاد به هيأت</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 </a:t>
            </a: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انجام كليه امور پشتيباني ، اداري ، روابط عمومي ، تداركات و ..... هيأت مركزي</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 </a:t>
            </a: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انجام اقدامات لازم جهت اجراي برنامه هاي آموزشي كاركنان در چارچوب مصوبات هيأت عالي</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 </a:t>
            </a: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پيگيري اجراء كليه مصوبات و تصميمات متخذه توسط هيأت عالي و هيأت مركزي در هسته هاي تابعه</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 </a:t>
            </a: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برنامه ريزي و نظارت بر اجراي امور رايانه اي</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2800" dirty="0">
              <a:solidFill>
                <a:srgbClr val="002060"/>
              </a:solidFill>
              <a:cs typeface="B Zar" panose="00000400000000000000" pitchFamily="2" charset="-78"/>
            </a:endParaRPr>
          </a:p>
        </p:txBody>
      </p:sp>
    </p:spTree>
    <p:extLst>
      <p:ext uri="{BB962C8B-B14F-4D97-AF65-F5344CB8AC3E}">
        <p14:creationId xmlns:p14="http://schemas.microsoft.com/office/powerpoint/2010/main" val="1182478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49A05-DF41-44F3-A4D4-F22BBA91BBAE}"/>
              </a:ext>
            </a:extLst>
          </p:cNvPr>
          <p:cNvSpPr>
            <a:spLocks noGrp="1"/>
          </p:cNvSpPr>
          <p:nvPr>
            <p:ph type="title"/>
          </p:nvPr>
        </p:nvSpPr>
        <p:spPr>
          <a:xfrm>
            <a:off x="0" y="255181"/>
            <a:ext cx="11663916" cy="5305647"/>
          </a:xfrm>
        </p:spPr>
        <p:txBody>
          <a:bodyPr>
            <a:noAutofit/>
          </a:bodyPr>
          <a:lstStyle/>
          <a:p>
            <a:pPr marL="0" marR="0" algn="r" rtl="1">
              <a:lnSpc>
                <a:spcPct val="115000"/>
              </a:lnSpc>
              <a:spcBef>
                <a:spcPts val="0"/>
              </a:spcBef>
              <a:spcAft>
                <a:spcPts val="0"/>
              </a:spcAft>
            </a:pPr>
            <a:r>
              <a:rPr lang="ar-SA" sz="2400" dirty="0">
                <a:solidFill>
                  <a:srgbClr val="002060"/>
                </a:solidFill>
                <a:latin typeface="Calibri" panose="020F0502020204030204" pitchFamily="34" charset="0"/>
                <a:ea typeface="Calibri" panose="020F0502020204030204" pitchFamily="34" charset="0"/>
                <a:cs typeface="B Zar" panose="00000400000000000000" pitchFamily="2" charset="-78"/>
              </a:rPr>
              <a:t>فصل چهارم: نظارت و بازرسي ور سيدگي به شكايات </a:t>
            </a:r>
            <a:br>
              <a:rPr lang="en-US" sz="14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400" dirty="0">
                <a:solidFill>
                  <a:srgbClr val="002060"/>
                </a:solidFill>
                <a:latin typeface="Calibri" panose="020F0502020204030204" pitchFamily="34" charset="0"/>
                <a:ea typeface="Calibri" panose="020F0502020204030204" pitchFamily="34" charset="0"/>
                <a:cs typeface="B Zar" panose="00000400000000000000" pitchFamily="2" charset="-78"/>
              </a:rPr>
              <a:t>ماده 28- هيأت موظف است با توجه به ضوابط و معيارهاي مقرر در قانون گزينش و نيز بر اساس دستورالعمل هيأت عالي نسبت به اجراي ضوابط و مصوبات و بررسي عملكرد هسته ها و سير مراحل گزينش متقاضيان ، نظارت دقيق نمايد و عنداللزوم در آراء صادره تجديدنظر نمايد</a:t>
            </a:r>
            <a: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t>. </a:t>
            </a:r>
            <a:br>
              <a:rPr lang="en-US" sz="14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4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دبير هيأت و مدير هسته با رعايت مقررات گزينش ، پاسخگوي مراجع رسمي مقرر در قانون گزينش و اين آيين نامه مي باشند</a:t>
            </a:r>
            <a: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4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400" dirty="0">
                <a:solidFill>
                  <a:srgbClr val="002060"/>
                </a:solidFill>
                <a:latin typeface="Calibri" panose="020F0502020204030204" pitchFamily="34" charset="0"/>
                <a:ea typeface="Calibri" panose="020F0502020204030204" pitchFamily="34" charset="0"/>
                <a:cs typeface="B Zar" panose="00000400000000000000" pitchFamily="2" charset="-78"/>
              </a:rPr>
              <a:t>ماده 29- هيچ يك از اعضاي هيأت ، هسته ، محققين و مصاحبه گران گزينش را نمي توان در ارتباط با وظايفي که طبق قانون گزينش براي جمع آوري اطلاعات ، مدارك و همچنين صدور رأي دارند تحت تعقيب قضايي قرار داد</a:t>
            </a:r>
            <a: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4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4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در صورتي كه هر يك از افراد فوق مرتكب جرائم عمومي و يا تخلفات اداري گردند پرونده آنان حسب مورد توسط هيأت عالي يا هيأت مربوطه به مراجع قضايي ، هيأتهاي رسيدگي به تخلفات اداري و يا ساير مراجع ذيربط ارجاع خواهد شد</a:t>
            </a:r>
            <a: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4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2400" dirty="0">
              <a:solidFill>
                <a:srgbClr val="002060"/>
              </a:solidFill>
              <a:cs typeface="B Zar" panose="00000400000000000000" pitchFamily="2" charset="-78"/>
            </a:endParaRPr>
          </a:p>
        </p:txBody>
      </p:sp>
    </p:spTree>
    <p:extLst>
      <p:ext uri="{BB962C8B-B14F-4D97-AF65-F5344CB8AC3E}">
        <p14:creationId xmlns:p14="http://schemas.microsoft.com/office/powerpoint/2010/main" val="2155094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A5CFB-34A2-4151-B112-5353BCD333C9}"/>
              </a:ext>
            </a:extLst>
          </p:cNvPr>
          <p:cNvSpPr>
            <a:spLocks noGrp="1"/>
          </p:cNvSpPr>
          <p:nvPr>
            <p:ph type="title"/>
          </p:nvPr>
        </p:nvSpPr>
        <p:spPr>
          <a:xfrm>
            <a:off x="212651" y="223284"/>
            <a:ext cx="11270512" cy="5720316"/>
          </a:xfrm>
        </p:spPr>
        <p:txBody>
          <a:bodyPr>
            <a:noAutofit/>
          </a:bodyPr>
          <a:lstStyle/>
          <a:p>
            <a:pPr marL="0" marR="0" algn="r" rtl="1">
              <a:lnSpc>
                <a:spcPct val="115000"/>
              </a:lnSpc>
              <a:spcBef>
                <a:spcPts val="0"/>
              </a:spcBef>
              <a:spcAft>
                <a:spcPts val="0"/>
              </a:spcAft>
            </a:pP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ماده 30- ديوان عدالت اداری در زمان رسيدگي به شكايات مقرر در تبصره (3) ماده (41) قانون گزينش از حيث نقض قوانين و مقررات درهر مرحله نسبت به استعلام نظر هيأت يا هيأت عالي اقدام و پس از بررسي و استماع نظرات ، رأي خود را صادر مي نمايد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ماده 31- هيأت عالي مي تواند براي رسيدگي به هر گونه پرونده و سوابق گزينشي ، نسبت به تشكيل كميته يا كميته هاي بررسي مركب از 3 تا 5 نفر از افراد ذيصلاح در امور گزینش بارعايت شرايط مقرر در ماده (13) قانون گزينش اقدام نمايد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 </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كليه اقدامات اجرايي گزينش موضوع ماده فوق از قبيل انجام تحقيقات ، مصاحبه ، نظردهي توسط دبيرخانه هيأت عالي انجام مي شود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3200" dirty="0">
              <a:solidFill>
                <a:srgbClr val="002060"/>
              </a:solidFill>
              <a:cs typeface="B Zar" panose="00000400000000000000" pitchFamily="2" charset="-78"/>
            </a:endParaRPr>
          </a:p>
        </p:txBody>
      </p:sp>
    </p:spTree>
    <p:extLst>
      <p:ext uri="{BB962C8B-B14F-4D97-AF65-F5344CB8AC3E}">
        <p14:creationId xmlns:p14="http://schemas.microsoft.com/office/powerpoint/2010/main" val="35834042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F6C07-4308-4BC4-B5BE-6F5F722D662F}"/>
              </a:ext>
            </a:extLst>
          </p:cNvPr>
          <p:cNvSpPr>
            <a:spLocks noGrp="1"/>
          </p:cNvSpPr>
          <p:nvPr>
            <p:ph type="title"/>
          </p:nvPr>
        </p:nvSpPr>
        <p:spPr>
          <a:xfrm>
            <a:off x="85060" y="127591"/>
            <a:ext cx="11525693" cy="5390707"/>
          </a:xfrm>
        </p:spPr>
        <p:txBody>
          <a:bodyPr>
            <a:noAutofit/>
          </a:bodyPr>
          <a:lstStyle/>
          <a:p>
            <a:pPr marL="0" marR="0" algn="r" rtl="1">
              <a:lnSpc>
                <a:spcPct val="115000"/>
              </a:lnSpc>
              <a:spcBef>
                <a:spcPts val="0"/>
              </a:spcBef>
              <a:spcAft>
                <a:spcPts val="0"/>
              </a:spcAft>
            </a:pP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ماده 32- هيأت و هسته ( با نظر هيأت) مي توانند در مواقع كثرت كار نسبت به تشكيل كميته هاي بررسي مركب از 3 تا 5 عضو واجد شرایط مقرر در ماده (13) قانون گزينش پس از تأييد اعضاء توسط هیأت عالي به منظور بررسي مقدماتي و ارائه نظريه به هيأت يا هسته اقدام نمايد=ند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ماده 33- هر گونه رسيدگي به تخلفات گزينشي ( عدم رعايت مقررات گزينش) كاركنان گزينش كشور بر اساس تبصره (2) ماده (14) قانون گزينش توسط هيأت مربوطه و هيأ</a:t>
            </a:r>
            <a:r>
              <a:rPr lang="fa-IR" sz="3200" dirty="0">
                <a:solidFill>
                  <a:srgbClr val="002060"/>
                </a:solidFill>
                <a:latin typeface="Calibri" panose="020F0502020204030204" pitchFamily="34" charset="0"/>
                <a:ea typeface="Calibri" panose="020F0502020204030204" pitchFamily="34" charset="0"/>
                <a:cs typeface="B Zar" panose="00000400000000000000" pitchFamily="2" charset="-78"/>
              </a:rPr>
              <a:t>ت</a:t>
            </a: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 عالي خواهد بود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ماده 34- هر يك از مراجع تجديدنظر اول و دوم و همچنين ديوان عدالت اداري فقط يكبار مي توانند نسبت به يك شكايت رسيدگي و اقدام به صدور رأي نمايند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3200" dirty="0">
              <a:solidFill>
                <a:srgbClr val="002060"/>
              </a:solidFill>
              <a:cs typeface="B Zar" panose="00000400000000000000" pitchFamily="2" charset="-78"/>
            </a:endParaRPr>
          </a:p>
        </p:txBody>
      </p:sp>
    </p:spTree>
    <p:extLst>
      <p:ext uri="{BB962C8B-B14F-4D97-AF65-F5344CB8AC3E}">
        <p14:creationId xmlns:p14="http://schemas.microsoft.com/office/powerpoint/2010/main" val="4991293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2FCA-037B-4FC4-9122-39FBF627A8E9}"/>
              </a:ext>
            </a:extLst>
          </p:cNvPr>
          <p:cNvSpPr>
            <a:spLocks noGrp="1"/>
          </p:cNvSpPr>
          <p:nvPr>
            <p:ph type="title"/>
          </p:nvPr>
        </p:nvSpPr>
        <p:spPr>
          <a:xfrm>
            <a:off x="223284" y="202020"/>
            <a:ext cx="10859399" cy="5263116"/>
          </a:xfrm>
        </p:spPr>
        <p:txBody>
          <a:bodyPr>
            <a:noAutofit/>
          </a:bodyPr>
          <a:lstStyle/>
          <a:p>
            <a:pPr marL="0" marR="0" algn="r" rtl="1">
              <a:lnSpc>
                <a:spcPct val="115000"/>
              </a:lnSpc>
              <a:spcBef>
                <a:spcPts val="0"/>
              </a:spcBef>
              <a:spcAft>
                <a:spcPts val="0"/>
              </a:spcAft>
            </a:pP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ماده 35- افرادي كه بعد از ابلاغ قانون گزينش واجد شرايط عمومي يا انتخاب اصلح تشخيص داده نشده و قبلاً اعتراض ننموده اند مي توانند حداكثر تا دو ماه پس از ابلاغ اين آيين نامه اعتراضيه خود را تحويل نمايند كه در اين صورت هيأت ، مسئول رسيدگي به آن خواهد بود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ماده 36- مأموران تحقيق و مصاحبه گران مراحل اول و دوم تجديدنظر يك پرونده ، مستقل از يكديگر خواهند بود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فصل پنجم : ساير مقررات </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ماده 37- شروع به طي مراحل گزينش در ورود به خدمت منوط به اعلام كتبي واحد كارگزيني يا عناوين مشابه اداري دستگاه مي باشد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ماده 38- آارء و نظرات هيأت و هسته تنها براي احراز صلاحيت شغلي داوطلبان در محدودة قانون گزينش مناط اعتبار است</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2800" dirty="0">
              <a:solidFill>
                <a:srgbClr val="002060"/>
              </a:solidFill>
              <a:cs typeface="B Zar" panose="00000400000000000000" pitchFamily="2" charset="-78"/>
            </a:endParaRPr>
          </a:p>
        </p:txBody>
      </p:sp>
    </p:spTree>
    <p:extLst>
      <p:ext uri="{BB962C8B-B14F-4D97-AF65-F5344CB8AC3E}">
        <p14:creationId xmlns:p14="http://schemas.microsoft.com/office/powerpoint/2010/main" val="3480466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85E7-D43F-47A7-BAE6-124E233C0B7E}"/>
              </a:ext>
            </a:extLst>
          </p:cNvPr>
          <p:cNvSpPr txBox="1">
            <a:spLocks/>
          </p:cNvSpPr>
          <p:nvPr/>
        </p:nvSpPr>
        <p:spPr>
          <a:xfrm>
            <a:off x="767102" y="170899"/>
            <a:ext cx="9856564" cy="6060558"/>
          </a:xfrm>
          <a:prstGeom prst="rect">
            <a:avLst/>
          </a:prstGeom>
        </p:spPr>
        <p:txBody>
          <a:bodyP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just" rtl="1"/>
            <a:r>
              <a:rPr lang="fa-IR" sz="3200" dirty="0">
                <a:solidFill>
                  <a:srgbClr val="7030A0"/>
                </a:solidFill>
                <a:latin typeface="IranSans"/>
                <a:cs typeface="B Baran" panose="00000400000000000000" pitchFamily="2" charset="-78"/>
              </a:rPr>
              <a:t>کارآمدی و پاسخگو بودن نظام اداری، نیازمند افرادی شایسته است. تصمیمات گزینش از دو جهت دارای اهمیت است اولا تعیین‌کننده سرنوشت داوطلبان ورود به خدمت در دستگاه‌ های دولتی بوده و دوما فراهم‌کننده بستر مناسب برای ورود نیروی انسانی شایسته به سازمان است. انتخاب کارکنان مناسب می‌تواند موجب بهبود اثربخشی سایر فعالیت‌های منابع انسانی شود و از بروز بخشی از مسائل و مشکلات ممانعت کند، ازاین ‌رو چگونگی انتخاب نیروی انسانی در سازمان از اهمیت ویژه‌ای برخوردار است و همواره مدیران استراتژیک که در این زمینه تصمیم ‌ساز و تصمیم گیر هستند باید با اتکا به روش‌های علمی، گام ‌های موثری در بهبود فرایند گزینش نیروی انسانی و متحول نمودن آن بردارند و از طریق بهبود روش‌ها، فرایندها، ساختار، قوانین، سازمان را متحول نمایند. باوجود اهمیت گزینش در رشد و پیشرفت سازمان ‌های دولتی، درسال‌ های اخیر شاهد کاهش کیفیت نیروی انسانی ورودی به دستگاه‌ های دولتی هستیم. </a:t>
            </a:r>
            <a:endParaRPr lang="en-US" sz="3200" dirty="0">
              <a:solidFill>
                <a:srgbClr val="7030A0"/>
              </a:solidFill>
              <a:latin typeface="IranSans"/>
              <a:cs typeface="B Baran" panose="00000400000000000000" pitchFamily="2" charset="-78"/>
            </a:endParaRPr>
          </a:p>
        </p:txBody>
      </p:sp>
    </p:spTree>
    <p:extLst>
      <p:ext uri="{BB962C8B-B14F-4D97-AF65-F5344CB8AC3E}">
        <p14:creationId xmlns:p14="http://schemas.microsoft.com/office/powerpoint/2010/main" val="42277283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CF02-778E-4EE9-B8C0-3EA86C3C843F}"/>
              </a:ext>
            </a:extLst>
          </p:cNvPr>
          <p:cNvSpPr>
            <a:spLocks noGrp="1"/>
          </p:cNvSpPr>
          <p:nvPr>
            <p:ph type="title"/>
          </p:nvPr>
        </p:nvSpPr>
        <p:spPr>
          <a:xfrm>
            <a:off x="685800" y="255182"/>
            <a:ext cx="10850525" cy="5241852"/>
          </a:xfrm>
        </p:spPr>
        <p:txBody>
          <a:bodyPr>
            <a:noAutofit/>
          </a:bodyPr>
          <a:lstStyle/>
          <a:p>
            <a:pPr marL="0" marR="0" algn="r" rtl="1">
              <a:lnSpc>
                <a:spcPct val="115000"/>
              </a:lnSpc>
              <a:spcBef>
                <a:spcPts val="0"/>
              </a:spcBef>
              <a:spcAft>
                <a:spcPts val="0"/>
              </a:spcAft>
            </a:pP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ماده 39- در صورتيكه داوطلب كليه مراحل گزينشي را قبلاً طي كرده باشد ( اخذ نظر موافق) بهنگام تمديد قرارداد يا تبديل وضع استخدامي و موارد انتقال يا مأموريت به دستگاههاي ديگر و همچنين بورسيه هاي داخل و خارج كشور ،فاصله زماني آخرين بررسي تا زمان طرح موضوع در هيأت يا هسته براي احراز حال فعلي وي بارعايت ضوابط عمومي يا انتخاب اصلح ملاك عمل در گزينش خواهد بود در موارد استثناء طبق نظر هيأت و يا هيأت عالي عمل خواهد شد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هر گونه استفاده از كاركنان شركتيهايي كه جهت انجام امور خدماتي طرف قرارداد دستگاههاي اجرايي مي باشند در مشاغل اداري و كارشناسي ، آموزشي و حساس منوط به تأييد گزينش خواهد بود نحوه بررسي گزينش در مورد اينگونه نيروها بر اساس دستورالعملي خواهد بود كه توسط هيأ</a:t>
            </a:r>
            <a:r>
              <a:rPr lang="fa-IR" sz="2800" dirty="0">
                <a:solidFill>
                  <a:srgbClr val="002060"/>
                </a:solidFill>
                <a:latin typeface="Calibri" panose="020F0502020204030204" pitchFamily="34" charset="0"/>
                <a:ea typeface="Calibri" panose="020F0502020204030204" pitchFamily="34" charset="0"/>
                <a:cs typeface="B Zar" panose="00000400000000000000" pitchFamily="2" charset="-78"/>
              </a:rPr>
              <a:t>ت </a:t>
            </a: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عالي تنظيم و ابلاغ مي گردد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2800" dirty="0">
              <a:solidFill>
                <a:srgbClr val="002060"/>
              </a:solidFill>
              <a:cs typeface="B Zar" panose="00000400000000000000" pitchFamily="2" charset="-78"/>
            </a:endParaRPr>
          </a:p>
        </p:txBody>
      </p:sp>
    </p:spTree>
    <p:extLst>
      <p:ext uri="{BB962C8B-B14F-4D97-AF65-F5344CB8AC3E}">
        <p14:creationId xmlns:p14="http://schemas.microsoft.com/office/powerpoint/2010/main" val="42190687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BC34-4D0E-463A-AF0F-30277E84DB43}"/>
              </a:ext>
            </a:extLst>
          </p:cNvPr>
          <p:cNvSpPr>
            <a:spLocks noGrp="1"/>
          </p:cNvSpPr>
          <p:nvPr>
            <p:ph type="title"/>
          </p:nvPr>
        </p:nvSpPr>
        <p:spPr>
          <a:xfrm>
            <a:off x="202018" y="329609"/>
            <a:ext cx="11376837" cy="5241851"/>
          </a:xfrm>
        </p:spPr>
        <p:txBody>
          <a:bodyPr>
            <a:noAutofit/>
          </a:bodyPr>
          <a:lstStyle/>
          <a:p>
            <a:pPr marL="0" marR="0" algn="r" rtl="1">
              <a:lnSpc>
                <a:spcPct val="115000"/>
              </a:lnSpc>
              <a:spcBef>
                <a:spcPts val="0"/>
              </a:spcBef>
              <a:spcAft>
                <a:spcPts val="0"/>
              </a:spcAft>
            </a:pP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ماده 40- تاريخ دريافت ليستهاي درخواستي و مورد نياز هيأت و هسته و مدارك شناسايي متقاضيان از كليه مراجع و واحدهاي مسئول مقرر در ماده (3) قانون گزينش اعم از سازمان سنجش و ساير مراجع برگزار كننده آزمونهاي علمي ، استخدامي و كارگزيني ها ، ملاك شروع امر گزينش موضوع زمان مقرر در ماده (16) «قانون گزينش» مي باشد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مراجع مقرر در اين ماده موظفند هماهنگي هاي لازم را به منظور زمانبندي انجام امر گزينش با هيأت يا هسته معمول دارند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ماده 41- نحوه طبقه بندي اسناد و پرونده هاي گزينشي ، نگهداري و نقل و انتقال آنها و چگونگي انجام مكاتبات طبقه بندي شده در هيأتها و هسته ها و همچنين احصاء مشاغل حساس ( علاوه بر موارد مذكور در تبصره (2) ماده (4) اين آئين نامه) حسب ضوابطي خواهد بود كه توسط هيأت عالي و با همكاري « سازمان» و وزارت اطلاعات تهيه و ابلاغ مي گردد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2800" dirty="0">
              <a:solidFill>
                <a:srgbClr val="002060"/>
              </a:solidFill>
              <a:cs typeface="B Zar" panose="00000400000000000000" pitchFamily="2" charset="-78"/>
            </a:endParaRPr>
          </a:p>
        </p:txBody>
      </p:sp>
    </p:spTree>
    <p:extLst>
      <p:ext uri="{BB962C8B-B14F-4D97-AF65-F5344CB8AC3E}">
        <p14:creationId xmlns:p14="http://schemas.microsoft.com/office/powerpoint/2010/main" val="4109845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EF78-EE74-4551-B91B-AE8ACDC51967}"/>
              </a:ext>
            </a:extLst>
          </p:cNvPr>
          <p:cNvSpPr>
            <a:spLocks noGrp="1"/>
          </p:cNvSpPr>
          <p:nvPr>
            <p:ph type="title"/>
          </p:nvPr>
        </p:nvSpPr>
        <p:spPr>
          <a:xfrm>
            <a:off x="127590" y="170121"/>
            <a:ext cx="11525693" cy="5358809"/>
          </a:xfrm>
        </p:spPr>
        <p:txBody>
          <a:bodyPr>
            <a:noAutofit/>
          </a:bodyPr>
          <a:lstStyle/>
          <a:p>
            <a:pPr marL="0" marR="0" algn="r" rtl="1">
              <a:lnSpc>
                <a:spcPct val="115000"/>
              </a:lnSpc>
              <a:spcBef>
                <a:spcPts val="0"/>
              </a:spcBef>
              <a:spcAft>
                <a:spcPts val="0"/>
              </a:spcAft>
            </a:pP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ماده 42- بكارگيري مستخدمين رسمي و ثابت كه رابطه استخدامي آنان به هر علت قطع شده باشد مستلزم طي مراحل گزينش خواهد بود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ماده 43- كليه اطلاعات بدست آمده در مراحل مختلف گزينش بصورت محرمانه در پرونده گزينش داوطلبان ثبت و ضبط مي گردد ، و افشاي آن مجاز نمي باشد و يا متخلفين طبق مقررات مربوطه برخورد خواهد شد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در صورت درخواست داوطلبان موارد بصورت كلي ، محرمانه و كتبي به وي اعلام مي شود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ماده 44- ارزشيابي سالانه مسئول و معاونين دبيرخانه هيأت و اعضاي هسته هاي گزينش كشور توسط هيأت و ساير كاركنان دبيرخانه توسط مسئول دبيرخانه با رعايت سلسله مراتب مربوطه وط بق ضوابط حاكم بر ارزشيابي كاركنان دولت ، صورت خواهد گرفت</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6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8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ارزشيابي ساير كاركنان هسته گزينش طبق ضوابط مزبور بر اساس دستروالعمل خواهد بود كه تأييد سازمان خواهد رسيد</a:t>
            </a:r>
            <a:r>
              <a:rPr lang="en-US" sz="2800" dirty="0">
                <a:solidFill>
                  <a:srgbClr val="002060"/>
                </a:solidFill>
                <a:latin typeface="Calibri" panose="020F0502020204030204" pitchFamily="34" charset="0"/>
                <a:ea typeface="Calibri" panose="020F0502020204030204" pitchFamily="34" charset="0"/>
                <a:cs typeface="B Zar" panose="00000400000000000000" pitchFamily="2" charset="-78"/>
              </a:rPr>
              <a:t>.</a:t>
            </a:r>
            <a:endParaRPr lang="en-US" sz="2800" dirty="0">
              <a:solidFill>
                <a:srgbClr val="002060"/>
              </a:solidFill>
              <a:cs typeface="B Zar" panose="00000400000000000000" pitchFamily="2" charset="-78"/>
            </a:endParaRPr>
          </a:p>
        </p:txBody>
      </p:sp>
    </p:spTree>
    <p:extLst>
      <p:ext uri="{BB962C8B-B14F-4D97-AF65-F5344CB8AC3E}">
        <p14:creationId xmlns:p14="http://schemas.microsoft.com/office/powerpoint/2010/main" val="20999804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BFAA9-9F9D-468B-86F7-077000F5123F}"/>
              </a:ext>
            </a:extLst>
          </p:cNvPr>
          <p:cNvSpPr>
            <a:spLocks noGrp="1"/>
          </p:cNvSpPr>
          <p:nvPr>
            <p:ph type="title"/>
          </p:nvPr>
        </p:nvSpPr>
        <p:spPr>
          <a:xfrm>
            <a:off x="202018" y="233916"/>
            <a:ext cx="11302409" cy="5305647"/>
          </a:xfrm>
        </p:spPr>
        <p:txBody>
          <a:bodyPr>
            <a:noAutofit/>
          </a:bodyPr>
          <a:lstStyle/>
          <a:p>
            <a:pPr marL="0" marR="0" algn="r" rtl="1">
              <a:lnSpc>
                <a:spcPct val="115000"/>
              </a:lnSpc>
              <a:spcBef>
                <a:spcPts val="0"/>
              </a:spcBef>
              <a:spcAft>
                <a:spcPts val="0"/>
              </a:spcAft>
            </a:pPr>
            <a:r>
              <a:rPr lang="ar-SA" sz="2400" dirty="0">
                <a:solidFill>
                  <a:srgbClr val="002060"/>
                </a:solidFill>
                <a:latin typeface="Calibri" panose="020F0502020204030204" pitchFamily="34" charset="0"/>
                <a:ea typeface="Calibri" panose="020F0502020204030204" pitchFamily="34" charset="0"/>
                <a:cs typeface="B Zar" panose="00000400000000000000" pitchFamily="2" charset="-78"/>
              </a:rPr>
              <a:t>ماده45- فرآيند بررسي نياز به صدور مجوز استخدام و برگزاري آزمون عمومي ، آزمون علمي و گزينش از يكديگر منفك بوده و دستگاه حسب قوانين و مقررات موضوعه وظايف خود را انجام داده و هماهنگي لازم با هيأت يا هسته ( در غير موارد بررسي نياز و صدور مجوز) را طبق دستورالعمل صادره از هيأت عالي بعمل خواهد آورد</a:t>
            </a:r>
            <a: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4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400" dirty="0">
                <a:solidFill>
                  <a:srgbClr val="002060"/>
                </a:solidFill>
                <a:latin typeface="Calibri" panose="020F0502020204030204" pitchFamily="34" charset="0"/>
                <a:ea typeface="Calibri" panose="020F0502020204030204" pitchFamily="34" charset="0"/>
                <a:cs typeface="B Zar" panose="00000400000000000000" pitchFamily="2" charset="-78"/>
              </a:rPr>
              <a:t>ماده 46- ملاك زمان مقرر در ماده (14) قانون براي رسيدگي به شكايات داوطلبان يكي از زمانهاي ذيل خواهد بود</a:t>
            </a:r>
            <a:r>
              <a:rPr lang="en-US" sz="24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4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400" dirty="0">
                <a:solidFill>
                  <a:srgbClr val="002060"/>
                </a:solidFill>
                <a:latin typeface="Calibri" panose="020F0502020204030204" pitchFamily="34" charset="0"/>
                <a:ea typeface="Calibri" panose="020F0502020204030204" pitchFamily="34" charset="0"/>
                <a:cs typeface="B Zar" panose="00000400000000000000" pitchFamily="2" charset="-78"/>
              </a:rPr>
              <a:t>الف- آگهي در جرايد كثيرالانتشار ( حداقل يكبار) براي پذيرفته شدگان علمي و نهايي توسط مراجع برگزار كننده آزمون ( با شرط اعلام قبلي زمان نتيجه به كليه داوطلبان)</a:t>
            </a:r>
            <a:br>
              <a:rPr lang="en-US" sz="14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400" dirty="0">
                <a:solidFill>
                  <a:srgbClr val="002060"/>
                </a:solidFill>
                <a:latin typeface="Calibri" panose="020F0502020204030204" pitchFamily="34" charset="0"/>
                <a:ea typeface="Calibri" panose="020F0502020204030204" pitchFamily="34" charset="0"/>
                <a:cs typeface="B Zar" panose="00000400000000000000" pitchFamily="2" charset="-78"/>
              </a:rPr>
              <a:t>ب- دريافت كارنامه مبني بر عدم پذيرش داوطلب از مراجع برگزار كننده آزمون و همچنين دريافت حكم توسط شخص متقاضي از طريق پست سفارشي</a:t>
            </a:r>
            <a:br>
              <a:rPr lang="en-US" sz="14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2400" dirty="0">
                <a:solidFill>
                  <a:srgbClr val="002060"/>
                </a:solidFill>
                <a:latin typeface="Calibri" panose="020F0502020204030204" pitchFamily="34" charset="0"/>
                <a:ea typeface="Calibri" panose="020F0502020204030204" pitchFamily="34" charset="0"/>
                <a:cs typeface="B Zar" panose="00000400000000000000" pitchFamily="2" charset="-78"/>
              </a:rPr>
              <a:t>ج- تاريخ ابلاغ حكم توسط اداره كارگزيني يا عناوين مشابه در دستگاه ( طبق تبصره (1) ماده (90) آيين نامه دادرسي مدني)</a:t>
            </a:r>
            <a:br>
              <a:rPr lang="en-US" sz="14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2400" dirty="0">
              <a:solidFill>
                <a:srgbClr val="002060"/>
              </a:solidFill>
              <a:cs typeface="B Zar" panose="00000400000000000000" pitchFamily="2" charset="-78"/>
            </a:endParaRPr>
          </a:p>
        </p:txBody>
      </p:sp>
    </p:spTree>
    <p:extLst>
      <p:ext uri="{BB962C8B-B14F-4D97-AF65-F5344CB8AC3E}">
        <p14:creationId xmlns:p14="http://schemas.microsoft.com/office/powerpoint/2010/main" val="18293875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ECEF-0760-4054-9C3F-6491B6BD144C}"/>
              </a:ext>
            </a:extLst>
          </p:cNvPr>
          <p:cNvSpPr>
            <a:spLocks noGrp="1"/>
          </p:cNvSpPr>
          <p:nvPr>
            <p:ph type="title"/>
          </p:nvPr>
        </p:nvSpPr>
        <p:spPr>
          <a:xfrm>
            <a:off x="685801" y="685799"/>
            <a:ext cx="10396882" cy="4821865"/>
          </a:xfrm>
        </p:spPr>
        <p:txBody>
          <a:bodyPr>
            <a:noAutofit/>
          </a:bodyPr>
          <a:lstStyle/>
          <a:p>
            <a:pPr marL="0" marR="0" algn="r" rtl="1">
              <a:lnSpc>
                <a:spcPct val="115000"/>
              </a:lnSpc>
              <a:spcBef>
                <a:spcPts val="0"/>
              </a:spcBef>
              <a:spcAft>
                <a:spcPts val="0"/>
              </a:spcAft>
            </a:pP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د- تاريخ ابلاغ رأي توسط هيأت يا هسته به فرد ذينفع</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كليه مراجع برگزار كننده آزمون ، بخشهاي اداري ذيربط ، هيأت و هسته ها مكلفند حسب يكي از موارد فوق نسبت به مطلع نمودن داوطلبان اقدام و از وصول آن اطمينان حاصل نمايند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ماده 47- در مواردي كه تبديل وضع استخدامي مستخدم رسمي آزمايشي بر اساس نظر گزينش ذيربط به استخدام رسمي قطعي ميسر نمي گردد ادامة اشتغال وي بصورت پيماني يا قراردادي در صورت تأييد گزينش و نياز دستگاه مربوط مجاز خواهد بود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تبديل وضع افراد موضوع ماده فوق از قراردادي يا پيماني به رسمي ازمايشي پس از اعلام نظر گزينش بلامانع خواهد بود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3200" dirty="0">
              <a:solidFill>
                <a:srgbClr val="002060"/>
              </a:solidFill>
              <a:cs typeface="B Zar" panose="00000400000000000000" pitchFamily="2" charset="-78"/>
            </a:endParaRPr>
          </a:p>
        </p:txBody>
      </p:sp>
    </p:spTree>
    <p:extLst>
      <p:ext uri="{BB962C8B-B14F-4D97-AF65-F5344CB8AC3E}">
        <p14:creationId xmlns:p14="http://schemas.microsoft.com/office/powerpoint/2010/main" val="16388191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A045-EDAB-486E-AAFE-BE84E445E3B1}"/>
              </a:ext>
            </a:extLst>
          </p:cNvPr>
          <p:cNvSpPr>
            <a:spLocks noGrp="1"/>
          </p:cNvSpPr>
          <p:nvPr>
            <p:ph type="title"/>
          </p:nvPr>
        </p:nvSpPr>
        <p:spPr>
          <a:xfrm>
            <a:off x="685801" y="685800"/>
            <a:ext cx="10396882" cy="4811233"/>
          </a:xfrm>
        </p:spPr>
        <p:txBody>
          <a:bodyPr>
            <a:noAutofit/>
          </a:bodyPr>
          <a:lstStyle/>
          <a:p>
            <a:pPr marL="0" marR="0" algn="r" rtl="1">
              <a:lnSpc>
                <a:spcPct val="115000"/>
              </a:lnSpc>
              <a:spcBef>
                <a:spcPts val="0"/>
              </a:spcBef>
              <a:spcAft>
                <a:spcPts val="0"/>
              </a:spcAft>
            </a:pP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ماده 48- مؤسسات خارج از شمول قانون گزينش و قانون تسري بدون اخذ مجوز رسمي از هيأت عالي و رعايت كليه قوانين و مقررات مربوط به گزينش نمي توانند از نام هيأت يا هسته استفاده نمايند</a:t>
            </a:r>
            <a:r>
              <a:rPr lang="en-US" sz="36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0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ماده 49- هر گونه بكارگيري افراد غير واجد شرايط مقرر در ماده (13) قانون گزينش و موارد مندرج در اين آيين نامه توسط دستگاه ، نهاد ، هيأت و هسته در امر گزينش كشور مطلقاً ممنوع است و در صورت بكارگيري ، هيأت عالي رآساً نسبت به عزل آنها و تعيين جانشين اقدام مي نمايد</a:t>
            </a:r>
            <a:r>
              <a:rPr lang="en-US" sz="36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0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3600" dirty="0">
              <a:solidFill>
                <a:srgbClr val="002060"/>
              </a:solidFill>
              <a:cs typeface="B Zar" panose="00000400000000000000" pitchFamily="2" charset="-78"/>
            </a:endParaRPr>
          </a:p>
        </p:txBody>
      </p:sp>
    </p:spTree>
    <p:extLst>
      <p:ext uri="{BB962C8B-B14F-4D97-AF65-F5344CB8AC3E}">
        <p14:creationId xmlns:p14="http://schemas.microsoft.com/office/powerpoint/2010/main" val="17092114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1FB9B-546D-4756-9D3D-E3017E6CF42E}"/>
              </a:ext>
            </a:extLst>
          </p:cNvPr>
          <p:cNvSpPr>
            <a:spLocks noGrp="1"/>
          </p:cNvSpPr>
          <p:nvPr>
            <p:ph type="title"/>
          </p:nvPr>
        </p:nvSpPr>
        <p:spPr>
          <a:xfrm>
            <a:off x="287079" y="223284"/>
            <a:ext cx="11270512" cy="5497032"/>
          </a:xfrm>
        </p:spPr>
        <p:txBody>
          <a:bodyPr>
            <a:noAutofit/>
          </a:bodyPr>
          <a:lstStyle/>
          <a:p>
            <a:pPr marL="0" marR="0" algn="r" rtl="1">
              <a:lnSpc>
                <a:spcPct val="115000"/>
              </a:lnSpc>
              <a:spcBef>
                <a:spcPts val="0"/>
              </a:spcBef>
              <a:spcAft>
                <a:spcPts val="0"/>
              </a:spcAft>
            </a:pP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ماده 50- هيأتها موظفند نسبت به استعلام از سوابق سياسي ( تبصره 3 ماده 2) مشمولين ماده (2) قانون گزينش از وزارت اطلاعات و ساير مراجع ذيربط حسب مورد اقدام نمايند و وزارت اطلاعات و ساير مراجع مقرر در ماده (17) قانون گزينش نيز موظفند حداكثر ظرف مدت دو ماه در خصوص موارد درخواستي ، كتباً به همراه مدارك ( در حد مقرر) اعلام نظر نمايند در غير اينصورت هيأت يا هسته مي توانند اقدام نمايند</a:t>
            </a:r>
            <a:r>
              <a:rPr lang="en-US" sz="36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0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600" dirty="0">
                <a:solidFill>
                  <a:srgbClr val="002060"/>
                </a:solidFill>
                <a:latin typeface="Calibri" panose="020F0502020204030204" pitchFamily="34" charset="0"/>
                <a:ea typeface="Calibri" panose="020F0502020204030204" pitchFamily="34" charset="0"/>
                <a:cs typeface="B Zar" panose="00000400000000000000" pitchFamily="2" charset="-78"/>
              </a:rPr>
              <a:t>بديهي است در صورت دريافت نظر مراجع مذكور تا قبل از انقضاي مدت خدمت آزمايشي ، مراتب توسط هيأت يا هسته ترتيب اثر داده خواهد شد</a:t>
            </a:r>
            <a:r>
              <a:rPr lang="en-US" sz="36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20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3600" dirty="0">
              <a:solidFill>
                <a:srgbClr val="002060"/>
              </a:solidFill>
              <a:cs typeface="B Zar" panose="00000400000000000000" pitchFamily="2" charset="-78"/>
            </a:endParaRPr>
          </a:p>
        </p:txBody>
      </p:sp>
    </p:spTree>
    <p:extLst>
      <p:ext uri="{BB962C8B-B14F-4D97-AF65-F5344CB8AC3E}">
        <p14:creationId xmlns:p14="http://schemas.microsoft.com/office/powerpoint/2010/main" val="426646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E900B-92BD-4E85-83B9-49C6D16B1B9B}"/>
              </a:ext>
            </a:extLst>
          </p:cNvPr>
          <p:cNvSpPr>
            <a:spLocks noGrp="1"/>
          </p:cNvSpPr>
          <p:nvPr>
            <p:ph type="title"/>
          </p:nvPr>
        </p:nvSpPr>
        <p:spPr>
          <a:xfrm>
            <a:off x="127591" y="265814"/>
            <a:ext cx="11515060" cy="5762846"/>
          </a:xfrm>
        </p:spPr>
        <p:txBody>
          <a:bodyPr>
            <a:noAutofit/>
          </a:bodyPr>
          <a:lstStyle/>
          <a:p>
            <a:pPr marL="0" marR="0" algn="r" rtl="1">
              <a:lnSpc>
                <a:spcPct val="115000"/>
              </a:lnSpc>
              <a:spcBef>
                <a:spcPts val="0"/>
              </a:spcBef>
              <a:spcAft>
                <a:spcPts val="0"/>
              </a:spcAft>
            </a:pP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1- در مواردي كه نظر مراجع فوق الذكر پس از انقضاي مدت خدمت آزمايشي واصل گردد و حكم قطعي رسمي صادر شده باشد ، مورد جهت رسيدگي به هيأتهاي رسيدگي به تخلفات اداري دستگاه ذيربط ابلاغ مي گردد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تبصره 2- مكاتبه با وزارت اطلاعات از طريق هيأت و ساير مراجع مقرر توسط هسته نيز مي تواند انجام گيرد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ماده 51- عدم پذيرش در گزينش و در يك مقطع زماني و يا يك آزمون ، مانع از شركت در آزمونهاي بعدي و انجام گزينش مجدد نخواهد بود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r>
              <a:rPr lang="ar-SA" sz="3200" dirty="0">
                <a:solidFill>
                  <a:srgbClr val="002060"/>
                </a:solidFill>
                <a:latin typeface="Calibri" panose="020F0502020204030204" pitchFamily="34" charset="0"/>
                <a:ea typeface="Calibri" panose="020F0502020204030204" pitchFamily="34" charset="0"/>
                <a:cs typeface="B Zar" panose="00000400000000000000" pitchFamily="2" charset="-78"/>
              </a:rPr>
              <a:t>ماده 52- دبير هيأت و مدير هسته با هماهنگي بالاترين مقام دستگاه ذيربط حسب مورد در جلسات شوراي معاونين و يا مديران شركت خواهند كرد</a:t>
            </a:r>
            <a:r>
              <a:rPr lang="en-US" sz="3200" dirty="0">
                <a:solidFill>
                  <a:srgbClr val="002060"/>
                </a:solidFill>
                <a:latin typeface="Calibri" panose="020F0502020204030204" pitchFamily="34" charset="0"/>
                <a:ea typeface="Calibri" panose="020F0502020204030204" pitchFamily="34" charset="0"/>
                <a:cs typeface="B Zar" panose="00000400000000000000" pitchFamily="2" charset="-78"/>
              </a:rPr>
              <a:t>.</a:t>
            </a:r>
            <a:br>
              <a:rPr lang="en-US" sz="1800" dirty="0">
                <a:solidFill>
                  <a:srgbClr val="002060"/>
                </a:solidFill>
                <a:latin typeface="Calibri" panose="020F0502020204030204" pitchFamily="34" charset="0"/>
                <a:ea typeface="Calibri" panose="020F0502020204030204" pitchFamily="34" charset="0"/>
                <a:cs typeface="B Zar" panose="00000400000000000000" pitchFamily="2" charset="-78"/>
              </a:rPr>
            </a:br>
            <a:endParaRPr lang="en-US" sz="3200" dirty="0">
              <a:solidFill>
                <a:srgbClr val="002060"/>
              </a:solidFill>
              <a:cs typeface="B Zar" panose="00000400000000000000" pitchFamily="2" charset="-78"/>
            </a:endParaRPr>
          </a:p>
        </p:txBody>
      </p:sp>
    </p:spTree>
    <p:extLst>
      <p:ext uri="{BB962C8B-B14F-4D97-AF65-F5344CB8AC3E}">
        <p14:creationId xmlns:p14="http://schemas.microsoft.com/office/powerpoint/2010/main" val="12874436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5C63-F573-4BED-B1F4-34799DE78A45}"/>
              </a:ext>
            </a:extLst>
          </p:cNvPr>
          <p:cNvSpPr txBox="1">
            <a:spLocks/>
          </p:cNvSpPr>
          <p:nvPr/>
        </p:nvSpPr>
        <p:spPr>
          <a:xfrm>
            <a:off x="4936205" y="624469"/>
            <a:ext cx="6422766" cy="5100516"/>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fa-IR" sz="4800" dirty="0">
                <a:solidFill>
                  <a:srgbClr val="FF0000"/>
                </a:solidFill>
                <a:cs typeface="2  Titr" panose="00000700000000000000" pitchFamily="2" charset="-78"/>
              </a:rPr>
              <a:t>از حوصله ای که به خرج دادید </a:t>
            </a:r>
            <a:br>
              <a:rPr lang="fa-IR" sz="4800" dirty="0">
                <a:solidFill>
                  <a:srgbClr val="FF0000"/>
                </a:solidFill>
                <a:cs typeface="2  Titr" panose="00000700000000000000" pitchFamily="2" charset="-78"/>
              </a:rPr>
            </a:br>
            <a:r>
              <a:rPr lang="fa-IR" sz="4800" dirty="0">
                <a:solidFill>
                  <a:srgbClr val="FF0000"/>
                </a:solidFill>
                <a:cs typeface="2  Titr" panose="00000700000000000000" pitchFamily="2" charset="-78"/>
              </a:rPr>
              <a:t>سپاسگزارم</a:t>
            </a:r>
            <a:br>
              <a:rPr lang="en-US" sz="4800" dirty="0">
                <a:solidFill>
                  <a:srgbClr val="FF0000"/>
                </a:solidFill>
                <a:cs typeface="2  Titr" panose="00000700000000000000" pitchFamily="2" charset="-78"/>
              </a:rPr>
            </a:br>
            <a:br>
              <a:rPr lang="fa-IR" sz="4800" dirty="0">
                <a:solidFill>
                  <a:srgbClr val="FF0000"/>
                </a:solidFill>
                <a:cs typeface="2  Titr" panose="00000700000000000000" pitchFamily="2" charset="-78"/>
              </a:rPr>
            </a:br>
            <a:br>
              <a:rPr lang="en-US" sz="4800" dirty="0">
                <a:solidFill>
                  <a:srgbClr val="FF0000"/>
                </a:solidFill>
                <a:cs typeface="2  Titr" panose="00000700000000000000" pitchFamily="2" charset="-78"/>
              </a:rPr>
            </a:br>
            <a:r>
              <a:rPr lang="fa-IR" dirty="0">
                <a:solidFill>
                  <a:srgbClr val="C00000"/>
                </a:solidFill>
                <a:cs typeface="2  Titr" panose="00000700000000000000" pitchFamily="2" charset="-78"/>
              </a:rPr>
              <a:t>شاد و پر انرژی باشید.</a:t>
            </a:r>
            <a:endParaRPr lang="en-US" dirty="0">
              <a:solidFill>
                <a:srgbClr val="C00000"/>
              </a:solidFill>
              <a:cs typeface="2  Titr" panose="00000700000000000000" pitchFamily="2" charset="-78"/>
            </a:endParaRPr>
          </a:p>
        </p:txBody>
      </p:sp>
      <p:pic>
        <p:nvPicPr>
          <p:cNvPr id="3" name="Picture 2">
            <a:extLst>
              <a:ext uri="{FF2B5EF4-FFF2-40B4-BE49-F238E27FC236}">
                <a16:creationId xmlns:a16="http://schemas.microsoft.com/office/drawing/2014/main" id="{619B74E7-D8FA-4D91-8ECD-095661DA0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27" y="256768"/>
            <a:ext cx="3670407" cy="5335413"/>
          </a:xfrm>
          <a:prstGeom prst="rect">
            <a:avLst/>
          </a:prstGeom>
        </p:spPr>
      </p:pic>
    </p:spTree>
    <p:extLst>
      <p:ext uri="{BB962C8B-B14F-4D97-AF65-F5344CB8AC3E}">
        <p14:creationId xmlns:p14="http://schemas.microsoft.com/office/powerpoint/2010/main" val="2351993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9CE110-C642-491A-B12B-4AA636C405FF}"/>
              </a:ext>
            </a:extLst>
          </p:cNvPr>
          <p:cNvSpPr/>
          <p:nvPr/>
        </p:nvSpPr>
        <p:spPr>
          <a:xfrm>
            <a:off x="4268416" y="0"/>
            <a:ext cx="3655168"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3200" b="0" i="0" u="none" strike="noStrike" kern="0" cap="none" spc="0" normalizeH="0" baseline="0" noProof="0" dirty="0">
                <a:ln>
                  <a:noFill/>
                </a:ln>
                <a:solidFill>
                  <a:srgbClr val="087F92"/>
                </a:solidFill>
                <a:effectLst/>
                <a:uLnTx/>
                <a:uFillTx/>
                <a:latin typeface="Century Gothic" panose="020F0302020204030204"/>
                <a:ea typeface="+mj-ea"/>
                <a:cs typeface="B Titr" panose="00000700000000000000" pitchFamily="2" charset="-78"/>
              </a:rPr>
              <a:t>موازین شرعی درگزینش</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Content Placeholder 2">
            <a:extLst>
              <a:ext uri="{FF2B5EF4-FFF2-40B4-BE49-F238E27FC236}">
                <a16:creationId xmlns:a16="http://schemas.microsoft.com/office/drawing/2014/main" id="{A3DBD595-34E3-4A10-8029-F67981B556B8}"/>
              </a:ext>
            </a:extLst>
          </p:cNvPr>
          <p:cNvSpPr txBox="1">
            <a:spLocks/>
          </p:cNvSpPr>
          <p:nvPr/>
        </p:nvSpPr>
        <p:spPr>
          <a:xfrm>
            <a:off x="601668" y="836341"/>
            <a:ext cx="10371131" cy="4538547"/>
          </a:xfrm>
          <a:prstGeom prst="rect">
            <a:avLst/>
          </a:prstGeom>
        </p:spPr>
        <p:txBody>
          <a:bodyPr>
            <a:normAutofit/>
          </a:bodyPr>
          <a:lstStyle>
            <a:lvl1pPr marL="342800" indent="-342800" algn="just" defTabSz="914134" rtl="1" eaLnBrk="1" latinLnBrk="0" hangingPunct="1">
              <a:lnSpc>
                <a:spcPct val="125000"/>
              </a:lnSpc>
              <a:spcBef>
                <a:spcPts val="0"/>
              </a:spcBef>
              <a:spcAft>
                <a:spcPts val="600"/>
              </a:spcAft>
              <a:buFont typeface="Arial" pitchFamily="34" charset="0"/>
              <a:buChar char="•"/>
              <a:defRPr sz="2000" kern="1200" baseline="0">
                <a:solidFill>
                  <a:schemeClr val="tx1">
                    <a:lumMod val="85000"/>
                    <a:lumOff val="15000"/>
                  </a:schemeClr>
                </a:solidFill>
                <a:latin typeface="+mn-lt"/>
                <a:ea typeface="+mn-ea"/>
                <a:cs typeface="B Nazanin" panose="00000400000000000000" pitchFamily="2" charset="-78"/>
              </a:defRPr>
            </a:lvl1pPr>
            <a:lvl2pPr marL="742733" indent="-285666" algn="just" defTabSz="914134" rtl="1" eaLnBrk="1" latinLnBrk="0" hangingPunct="1">
              <a:lnSpc>
                <a:spcPct val="125000"/>
              </a:lnSpc>
              <a:spcBef>
                <a:spcPts val="0"/>
              </a:spcBef>
              <a:spcAft>
                <a:spcPts val="600"/>
              </a:spcAft>
              <a:buFont typeface="Arial" pitchFamily="34" charset="0"/>
              <a:buChar char="–"/>
              <a:defRPr sz="1800" kern="1200">
                <a:solidFill>
                  <a:schemeClr val="tx1">
                    <a:lumMod val="85000"/>
                    <a:lumOff val="15000"/>
                  </a:schemeClr>
                </a:solidFill>
                <a:latin typeface="+mn-lt"/>
                <a:ea typeface="+mn-ea"/>
                <a:cs typeface="B Nazanin" panose="00000400000000000000" pitchFamily="2" charset="-78"/>
              </a:defRPr>
            </a:lvl2pPr>
            <a:lvl3pPr marL="1142667" indent="-228533" algn="just" defTabSz="914134" rtl="1" eaLnBrk="1" latinLnBrk="0" hangingPunct="1">
              <a:lnSpc>
                <a:spcPct val="125000"/>
              </a:lnSpc>
              <a:spcBef>
                <a:spcPts val="0"/>
              </a:spcBef>
              <a:spcAft>
                <a:spcPts val="600"/>
              </a:spcAft>
              <a:buFont typeface="Arial" pitchFamily="34" charset="0"/>
              <a:buChar char="•"/>
              <a:defRPr sz="1800" kern="1200">
                <a:solidFill>
                  <a:schemeClr val="tx1">
                    <a:lumMod val="85000"/>
                    <a:lumOff val="15000"/>
                  </a:schemeClr>
                </a:solidFill>
                <a:latin typeface="+mn-lt"/>
                <a:ea typeface="+mn-ea"/>
                <a:cs typeface="B Nazanin" panose="00000400000000000000" pitchFamily="2" charset="-78"/>
              </a:defRPr>
            </a:lvl3pPr>
            <a:lvl4pPr marL="1599734" indent="-228533" algn="just" defTabSz="914134" rtl="1" eaLnBrk="1" latinLnBrk="0" hangingPunct="1">
              <a:lnSpc>
                <a:spcPct val="125000"/>
              </a:lnSpc>
              <a:spcBef>
                <a:spcPts val="0"/>
              </a:spcBef>
              <a:spcAft>
                <a:spcPts val="600"/>
              </a:spcAft>
              <a:buFont typeface="Arial" pitchFamily="34" charset="0"/>
              <a:buChar char="–"/>
              <a:defRPr sz="1600" kern="1200">
                <a:solidFill>
                  <a:schemeClr val="tx1">
                    <a:lumMod val="85000"/>
                    <a:lumOff val="15000"/>
                  </a:schemeClr>
                </a:solidFill>
                <a:latin typeface="+mn-lt"/>
                <a:ea typeface="+mn-ea"/>
                <a:cs typeface="B Nazanin" panose="00000400000000000000" pitchFamily="2" charset="-78"/>
              </a:defRPr>
            </a:lvl4pPr>
            <a:lvl5pPr marL="2056800" indent="-228533" algn="just" defTabSz="914134" rtl="1" eaLnBrk="1" latinLnBrk="0" hangingPunct="1">
              <a:lnSpc>
                <a:spcPct val="130000"/>
              </a:lnSpc>
              <a:spcBef>
                <a:spcPct val="20000"/>
              </a:spcBef>
              <a:spcAft>
                <a:spcPts val="600"/>
              </a:spcAft>
              <a:buFont typeface="Arial" pitchFamily="34" charset="0"/>
              <a:buChar char="»"/>
              <a:defRPr sz="2024" kern="1200">
                <a:solidFill>
                  <a:srgbClr val="002060"/>
                </a:solidFill>
                <a:latin typeface="+mn-lt"/>
                <a:ea typeface="+mn-ea"/>
                <a:cs typeface="B Nazanin" panose="00000400000000000000" pitchFamily="2" charset="-78"/>
              </a:defRPr>
            </a:lvl5pPr>
            <a:lvl6pPr marL="2513866" indent="-228533" algn="l" defTabSz="914134" rtl="0" eaLnBrk="1" latinLnBrk="0" hangingPunct="1">
              <a:spcBef>
                <a:spcPct val="20000"/>
              </a:spcBef>
              <a:buFont typeface="Arial" pitchFamily="34" charset="0"/>
              <a:buChar char="•"/>
              <a:defRPr sz="2024" kern="1200">
                <a:solidFill>
                  <a:schemeClr val="tx1"/>
                </a:solidFill>
                <a:latin typeface="+mn-lt"/>
                <a:ea typeface="+mn-ea"/>
                <a:cs typeface="+mn-cs"/>
              </a:defRPr>
            </a:lvl6pPr>
            <a:lvl7pPr marL="2970933" indent="-228533" algn="l" defTabSz="914134" rtl="0" eaLnBrk="1" latinLnBrk="0" hangingPunct="1">
              <a:spcBef>
                <a:spcPct val="20000"/>
              </a:spcBef>
              <a:buFont typeface="Arial" pitchFamily="34" charset="0"/>
              <a:buChar char="•"/>
              <a:defRPr sz="2024" kern="1200">
                <a:solidFill>
                  <a:schemeClr val="tx1"/>
                </a:solidFill>
                <a:latin typeface="+mn-lt"/>
                <a:ea typeface="+mn-ea"/>
                <a:cs typeface="+mn-cs"/>
              </a:defRPr>
            </a:lvl7pPr>
            <a:lvl8pPr marL="3428000" indent="-228533" algn="l" defTabSz="914134" rtl="0" eaLnBrk="1" latinLnBrk="0" hangingPunct="1">
              <a:spcBef>
                <a:spcPct val="20000"/>
              </a:spcBef>
              <a:buFont typeface="Arial" pitchFamily="34" charset="0"/>
              <a:buChar char="•"/>
              <a:defRPr sz="2024" kern="1200">
                <a:solidFill>
                  <a:schemeClr val="tx1"/>
                </a:solidFill>
                <a:latin typeface="+mn-lt"/>
                <a:ea typeface="+mn-ea"/>
                <a:cs typeface="+mn-cs"/>
              </a:defRPr>
            </a:lvl8pPr>
            <a:lvl9pPr marL="3885066" indent="-228533" algn="l" defTabSz="914134" rtl="0" eaLnBrk="1" latinLnBrk="0" hangingPunct="1">
              <a:spcBef>
                <a:spcPct val="20000"/>
              </a:spcBef>
              <a:buFont typeface="Arial" pitchFamily="34" charset="0"/>
              <a:buChar char="•"/>
              <a:defRPr sz="2024" kern="1200">
                <a:solidFill>
                  <a:schemeClr val="tx1"/>
                </a:solidFill>
                <a:latin typeface="+mn-lt"/>
                <a:ea typeface="+mn-ea"/>
                <a:cs typeface="+mn-cs"/>
              </a:defRPr>
            </a:lvl9pPr>
          </a:lstStyle>
          <a:p>
            <a:pPr marL="342800" marR="0" lvl="0" indent="-342800" algn="just" defTabSz="914134" rtl="1" eaLnBrk="1" fontAlgn="auto" latinLnBrk="0" hangingPunct="1">
              <a:lnSpc>
                <a:spcPct val="125000"/>
              </a:lnSpc>
              <a:spcBef>
                <a:spcPts val="0"/>
              </a:spcBef>
              <a:spcAft>
                <a:spcPts val="600"/>
              </a:spcAft>
              <a:buClrTx/>
              <a:buSzTx/>
              <a:buFont typeface="Arial" pitchFamily="34" charset="0"/>
              <a:buChar char="•"/>
              <a:tabLst/>
              <a:defRPr/>
            </a:pPr>
            <a:r>
              <a:rPr kumimoji="0" lang="fa-IR" sz="2400" b="1"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بر اساس فرمان حکومتی حضرت امام خمینی (ره) و در راستای تحقق بند(3) سیاست های کلی نظام اداری ابلاغی از سوی مقام معظم رهبری (مدظله العالی) با موضوع «بهبود معیارها و روزآمدی روش های گزینش منابع انسانی» و در اجرای بند(1) ماده (5) قانون گزینش و ماده (4) آیین نامه اجرایی قانون یادشده،</a:t>
            </a:r>
            <a:r>
              <a:rPr kumimoji="0" lang="fa-IR" sz="2400" b="1" i="0" u="none" strike="noStrike" kern="1200" cap="none" spc="0" normalizeH="0" baseline="0" noProof="0" dirty="0">
                <a:ln>
                  <a:noFill/>
                </a:ln>
                <a:solidFill>
                  <a:prstClr val="black">
                    <a:lumMod val="85000"/>
                    <a:lumOff val="15000"/>
                  </a:prstClr>
                </a:solidFill>
                <a:effectLst/>
                <a:uLnTx/>
                <a:uFillTx/>
                <a:latin typeface="Century Gothic" panose="020F0302020204030204"/>
                <a:ea typeface="+mn-ea"/>
                <a:cs typeface="B Nazanin" panose="00000400000000000000" pitchFamily="2" charset="-78"/>
              </a:rPr>
              <a:t> «ضوابط و معیارهای حاکم برگزینش کشور» به شرح زیرتنظیم و به عنوان دستورالعمل مرجع ملاک عمل کارگزاران گزینش می باشد.</a:t>
            </a:r>
          </a:p>
          <a:p>
            <a:pPr marL="342800" marR="0" lvl="0" indent="-342800" algn="just" defTabSz="914134" rtl="1" eaLnBrk="1" fontAlgn="auto" latinLnBrk="0" hangingPunct="1">
              <a:lnSpc>
                <a:spcPct val="125000"/>
              </a:lnSpc>
              <a:spcBef>
                <a:spcPts val="0"/>
              </a:spcBef>
              <a:spcAft>
                <a:spcPts val="600"/>
              </a:spcAft>
              <a:buClrTx/>
              <a:buSzTx/>
              <a:buFont typeface="Arial" pitchFamily="34" charset="0"/>
              <a:buChar char="•"/>
              <a:tabLst/>
              <a:defRPr/>
            </a:pPr>
            <a:r>
              <a:rPr kumimoji="0" lang="fa-IR" sz="2400" b="1" i="0" u="none" strike="noStrike" kern="1200" cap="none" spc="0" normalizeH="0" baseline="0" noProof="0" dirty="0">
                <a:ln>
                  <a:noFill/>
                </a:ln>
                <a:solidFill>
                  <a:prstClr val="black">
                    <a:lumMod val="85000"/>
                    <a:lumOff val="15000"/>
                  </a:prstClr>
                </a:solidFill>
                <a:effectLst/>
                <a:uLnTx/>
                <a:uFillTx/>
                <a:latin typeface="Century Gothic" panose="020F0302020204030204"/>
                <a:ea typeface="+mn-ea"/>
                <a:cs typeface="B Nazanin" panose="00000400000000000000" pitchFamily="2" charset="-78"/>
              </a:rPr>
              <a:t>در تعیین موازین شرعی و تطبیق کلیه امور گزینش با مبانی فقهی، حسب آراء فقهی حضرت امام خمینی و ولی فقیه اقدام می شود. منظور از ولایت فقیه در دستورالعمل شخص منصوب در این جایگاه می باشد. </a:t>
            </a:r>
            <a:r>
              <a:rPr kumimoji="0" lang="fa-IR" sz="2400" b="1"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           </a:t>
            </a:r>
          </a:p>
        </p:txBody>
      </p:sp>
    </p:spTree>
    <p:extLst>
      <p:ext uri="{BB962C8B-B14F-4D97-AF65-F5344CB8AC3E}">
        <p14:creationId xmlns:p14="http://schemas.microsoft.com/office/powerpoint/2010/main" val="135629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FF81-23AA-4251-9769-D450108E0F04}"/>
              </a:ext>
            </a:extLst>
          </p:cNvPr>
          <p:cNvSpPr txBox="1">
            <a:spLocks/>
          </p:cNvSpPr>
          <p:nvPr/>
        </p:nvSpPr>
        <p:spPr>
          <a:xfrm>
            <a:off x="3576367" y="258872"/>
            <a:ext cx="5039266" cy="458115"/>
          </a:xfrm>
          <a:prstGeom prst="rect">
            <a:avLst/>
          </a:prstGeom>
        </p:spPr>
        <p:txBody>
          <a:bodyPr>
            <a:noAutofit/>
          </a:bodyPr>
          <a:lstStyle>
            <a:lvl1pPr algn="ctr" defTabSz="914134" rtl="1" eaLnBrk="1" latinLnBrk="0" hangingPunct="1">
              <a:spcBef>
                <a:spcPct val="0"/>
              </a:spcBef>
              <a:buNone/>
              <a:defRPr sz="3200" kern="1200" baseline="0">
                <a:solidFill>
                  <a:srgbClr val="087F92"/>
                </a:solidFill>
                <a:effectLst/>
                <a:latin typeface="+mj-lt"/>
                <a:ea typeface="+mj-ea"/>
                <a:cs typeface="B Titr" panose="00000700000000000000" pitchFamily="2" charset="-78"/>
              </a:defRPr>
            </a:lvl1pPr>
          </a:lstStyle>
          <a:p>
            <a:pPr marL="0" marR="0" lvl="0" indent="0" algn="ctr" defTabSz="914134" rtl="1" eaLnBrk="1" fontAlgn="auto" latinLnBrk="0" hangingPunct="1">
              <a:lnSpc>
                <a:spcPct val="100000"/>
              </a:lnSpc>
              <a:spcBef>
                <a:spcPct val="0"/>
              </a:spcBef>
              <a:spcAft>
                <a:spcPts val="0"/>
              </a:spcAft>
              <a:buClrTx/>
              <a:buSzTx/>
              <a:buFontTx/>
              <a:buNone/>
              <a:tabLst/>
              <a:defRPr/>
            </a:pPr>
            <a:r>
              <a:rPr kumimoji="0" lang="fa-IR" sz="2000" b="0" i="0" u="none" strike="noStrike" kern="1200" cap="none" spc="0" normalizeH="0" baseline="0" noProof="0">
                <a:ln>
                  <a:noFill/>
                </a:ln>
                <a:solidFill>
                  <a:srgbClr val="FF0000"/>
                </a:solidFill>
                <a:effectLst/>
                <a:uLnTx/>
                <a:uFillTx/>
                <a:latin typeface="Century Gothic" panose="020F0302020204030204"/>
                <a:ea typeface="+mj-ea"/>
                <a:cs typeface="B Titr" panose="00000700000000000000" pitchFamily="2" charset="-78"/>
              </a:rPr>
              <a:t>ماده 2.مشمولین این دستورالعمل:</a:t>
            </a:r>
            <a:endParaRPr kumimoji="0" lang="fa-IR" sz="2000" b="0" i="0" u="none" strike="noStrike" kern="1200" cap="none" spc="0" normalizeH="0" baseline="0" noProof="0" dirty="0">
              <a:ln>
                <a:noFill/>
              </a:ln>
              <a:solidFill>
                <a:srgbClr val="FF0000"/>
              </a:solidFill>
              <a:effectLst/>
              <a:uLnTx/>
              <a:uFillTx/>
              <a:latin typeface="Century Gothic" panose="020F0302020204030204"/>
              <a:ea typeface="+mj-ea"/>
              <a:cs typeface="B Titr" panose="00000700000000000000" pitchFamily="2" charset="-78"/>
            </a:endParaRPr>
          </a:p>
        </p:txBody>
      </p:sp>
      <p:sp>
        <p:nvSpPr>
          <p:cNvPr id="3" name="Content Placeholder 2">
            <a:extLst>
              <a:ext uri="{FF2B5EF4-FFF2-40B4-BE49-F238E27FC236}">
                <a16:creationId xmlns:a16="http://schemas.microsoft.com/office/drawing/2014/main" id="{A9F2AF35-810D-480C-8DED-49304BABF525}"/>
              </a:ext>
            </a:extLst>
          </p:cNvPr>
          <p:cNvSpPr txBox="1">
            <a:spLocks/>
          </p:cNvSpPr>
          <p:nvPr/>
        </p:nvSpPr>
        <p:spPr>
          <a:xfrm>
            <a:off x="143555" y="613317"/>
            <a:ext cx="11409108" cy="4928839"/>
          </a:xfrm>
          <a:prstGeom prst="rect">
            <a:avLst/>
          </a:prstGeom>
        </p:spPr>
        <p:txBody>
          <a:bodyPr>
            <a:noAutofit/>
          </a:bodyPr>
          <a:lstStyle>
            <a:lvl1pPr marL="342800" indent="-342800" algn="just" defTabSz="914134" rtl="1" eaLnBrk="1" latinLnBrk="0" hangingPunct="1">
              <a:lnSpc>
                <a:spcPct val="125000"/>
              </a:lnSpc>
              <a:spcBef>
                <a:spcPts val="0"/>
              </a:spcBef>
              <a:spcAft>
                <a:spcPts val="600"/>
              </a:spcAft>
              <a:buFont typeface="Arial" pitchFamily="34" charset="0"/>
              <a:buChar char="•"/>
              <a:defRPr sz="2000" kern="1200" baseline="0">
                <a:solidFill>
                  <a:schemeClr val="tx1">
                    <a:lumMod val="85000"/>
                    <a:lumOff val="15000"/>
                  </a:schemeClr>
                </a:solidFill>
                <a:latin typeface="+mn-lt"/>
                <a:ea typeface="+mn-ea"/>
                <a:cs typeface="B Nazanin" panose="00000400000000000000" pitchFamily="2" charset="-78"/>
              </a:defRPr>
            </a:lvl1pPr>
            <a:lvl2pPr marL="742733" indent="-285666" algn="just" defTabSz="914134" rtl="1" eaLnBrk="1" latinLnBrk="0" hangingPunct="1">
              <a:lnSpc>
                <a:spcPct val="125000"/>
              </a:lnSpc>
              <a:spcBef>
                <a:spcPts val="0"/>
              </a:spcBef>
              <a:spcAft>
                <a:spcPts val="600"/>
              </a:spcAft>
              <a:buFont typeface="Arial" pitchFamily="34" charset="0"/>
              <a:buChar char="–"/>
              <a:defRPr sz="1800" kern="1200">
                <a:solidFill>
                  <a:schemeClr val="tx1">
                    <a:lumMod val="85000"/>
                    <a:lumOff val="15000"/>
                  </a:schemeClr>
                </a:solidFill>
                <a:latin typeface="+mn-lt"/>
                <a:ea typeface="+mn-ea"/>
                <a:cs typeface="B Nazanin" panose="00000400000000000000" pitchFamily="2" charset="-78"/>
              </a:defRPr>
            </a:lvl2pPr>
            <a:lvl3pPr marL="1142667" indent="-228533" algn="just" defTabSz="914134" rtl="1" eaLnBrk="1" latinLnBrk="0" hangingPunct="1">
              <a:lnSpc>
                <a:spcPct val="125000"/>
              </a:lnSpc>
              <a:spcBef>
                <a:spcPts val="0"/>
              </a:spcBef>
              <a:spcAft>
                <a:spcPts val="600"/>
              </a:spcAft>
              <a:buFont typeface="Arial" pitchFamily="34" charset="0"/>
              <a:buChar char="•"/>
              <a:defRPr sz="1800" kern="1200">
                <a:solidFill>
                  <a:schemeClr val="tx1">
                    <a:lumMod val="85000"/>
                    <a:lumOff val="15000"/>
                  </a:schemeClr>
                </a:solidFill>
                <a:latin typeface="+mn-lt"/>
                <a:ea typeface="+mn-ea"/>
                <a:cs typeface="B Nazanin" panose="00000400000000000000" pitchFamily="2" charset="-78"/>
              </a:defRPr>
            </a:lvl3pPr>
            <a:lvl4pPr marL="1599734" indent="-228533" algn="just" defTabSz="914134" rtl="1" eaLnBrk="1" latinLnBrk="0" hangingPunct="1">
              <a:lnSpc>
                <a:spcPct val="125000"/>
              </a:lnSpc>
              <a:spcBef>
                <a:spcPts val="0"/>
              </a:spcBef>
              <a:spcAft>
                <a:spcPts val="600"/>
              </a:spcAft>
              <a:buFont typeface="Arial" pitchFamily="34" charset="0"/>
              <a:buChar char="–"/>
              <a:defRPr sz="1600" kern="1200">
                <a:solidFill>
                  <a:schemeClr val="tx1">
                    <a:lumMod val="85000"/>
                    <a:lumOff val="15000"/>
                  </a:schemeClr>
                </a:solidFill>
                <a:latin typeface="+mn-lt"/>
                <a:ea typeface="+mn-ea"/>
                <a:cs typeface="B Nazanin" panose="00000400000000000000" pitchFamily="2" charset="-78"/>
              </a:defRPr>
            </a:lvl4pPr>
            <a:lvl5pPr marL="2056800" indent="-228533" algn="just" defTabSz="914134" rtl="1" eaLnBrk="1" latinLnBrk="0" hangingPunct="1">
              <a:lnSpc>
                <a:spcPct val="130000"/>
              </a:lnSpc>
              <a:spcBef>
                <a:spcPct val="20000"/>
              </a:spcBef>
              <a:spcAft>
                <a:spcPts val="600"/>
              </a:spcAft>
              <a:buFont typeface="Arial" pitchFamily="34" charset="0"/>
              <a:buChar char="»"/>
              <a:defRPr sz="2024" kern="1200">
                <a:solidFill>
                  <a:srgbClr val="002060"/>
                </a:solidFill>
                <a:latin typeface="+mn-lt"/>
                <a:ea typeface="+mn-ea"/>
                <a:cs typeface="B Nazanin" panose="00000400000000000000" pitchFamily="2" charset="-78"/>
              </a:defRPr>
            </a:lvl5pPr>
            <a:lvl6pPr marL="2513866" indent="-228533" algn="l" defTabSz="914134" rtl="0" eaLnBrk="1" latinLnBrk="0" hangingPunct="1">
              <a:spcBef>
                <a:spcPct val="20000"/>
              </a:spcBef>
              <a:buFont typeface="Arial" pitchFamily="34" charset="0"/>
              <a:buChar char="•"/>
              <a:defRPr sz="2024" kern="1200">
                <a:solidFill>
                  <a:schemeClr val="tx1"/>
                </a:solidFill>
                <a:latin typeface="+mn-lt"/>
                <a:ea typeface="+mn-ea"/>
                <a:cs typeface="+mn-cs"/>
              </a:defRPr>
            </a:lvl6pPr>
            <a:lvl7pPr marL="2970933" indent="-228533" algn="l" defTabSz="914134" rtl="0" eaLnBrk="1" latinLnBrk="0" hangingPunct="1">
              <a:spcBef>
                <a:spcPct val="20000"/>
              </a:spcBef>
              <a:buFont typeface="Arial" pitchFamily="34" charset="0"/>
              <a:buChar char="•"/>
              <a:defRPr sz="2024" kern="1200">
                <a:solidFill>
                  <a:schemeClr val="tx1"/>
                </a:solidFill>
                <a:latin typeface="+mn-lt"/>
                <a:ea typeface="+mn-ea"/>
                <a:cs typeface="+mn-cs"/>
              </a:defRPr>
            </a:lvl7pPr>
            <a:lvl8pPr marL="3428000" indent="-228533" algn="l" defTabSz="914134" rtl="0" eaLnBrk="1" latinLnBrk="0" hangingPunct="1">
              <a:spcBef>
                <a:spcPct val="20000"/>
              </a:spcBef>
              <a:buFont typeface="Arial" pitchFamily="34" charset="0"/>
              <a:buChar char="•"/>
              <a:defRPr sz="2024" kern="1200">
                <a:solidFill>
                  <a:schemeClr val="tx1"/>
                </a:solidFill>
                <a:latin typeface="+mn-lt"/>
                <a:ea typeface="+mn-ea"/>
                <a:cs typeface="+mn-cs"/>
              </a:defRPr>
            </a:lvl8pPr>
            <a:lvl9pPr marL="3885066" indent="-228533" algn="l" defTabSz="914134" rtl="0" eaLnBrk="1" latinLnBrk="0" hangingPunct="1">
              <a:spcBef>
                <a:spcPct val="20000"/>
              </a:spcBef>
              <a:buFont typeface="Arial" pitchFamily="34" charset="0"/>
              <a:buChar char="•"/>
              <a:defRPr sz="2024" kern="1200">
                <a:solidFill>
                  <a:schemeClr val="tx1"/>
                </a:solidFill>
                <a:latin typeface="+mn-lt"/>
                <a:ea typeface="+mn-ea"/>
                <a:cs typeface="+mn-cs"/>
              </a:defRPr>
            </a:lvl9pPr>
          </a:lstStyle>
          <a:p>
            <a:pPr marL="342800" marR="0" lvl="0" indent="-342800" algn="just" defTabSz="914134" rtl="1" eaLnBrk="1" fontAlgn="auto" latinLnBrk="0" hangingPunct="1">
              <a:lnSpc>
                <a:spcPct val="125000"/>
              </a:lnSpc>
              <a:spcBef>
                <a:spcPts val="0"/>
              </a:spcBef>
              <a:spcAft>
                <a:spcPts val="600"/>
              </a:spcAft>
              <a:buClrTx/>
              <a:buSzTx/>
              <a:buFont typeface="Arial" pitchFamily="34" charset="0"/>
              <a:buChar char="•"/>
              <a:tabLst/>
              <a:defRPr/>
            </a:pPr>
            <a:r>
              <a:rPr kumimoji="0" lang="fa-IR" b="1"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متقاضیان ورود به خدمت (روزمزد،کارگری،ساعتی،متعهدخدمت،خریدخدمت،قراردادی ،پیمانی،و.....</a:t>
            </a:r>
          </a:p>
          <a:p>
            <a:pPr marL="342800" marR="0" lvl="0" indent="-342800" algn="just" defTabSz="914134" rtl="1" eaLnBrk="1" fontAlgn="auto" latinLnBrk="0" hangingPunct="1">
              <a:lnSpc>
                <a:spcPct val="125000"/>
              </a:lnSpc>
              <a:spcBef>
                <a:spcPts val="0"/>
              </a:spcBef>
              <a:spcAft>
                <a:spcPts val="600"/>
              </a:spcAft>
              <a:buClrTx/>
              <a:buSzTx/>
              <a:buFont typeface="Arial" pitchFamily="34" charset="0"/>
              <a:buChar char="•"/>
              <a:tabLst/>
              <a:defRPr/>
            </a:pPr>
            <a:r>
              <a:rPr kumimoji="0" lang="fa-IR" b="1"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تمدید قرارداد یا پیمان</a:t>
            </a:r>
          </a:p>
          <a:p>
            <a:pPr marL="342800" marR="0" lvl="0" indent="-342800" algn="just" defTabSz="914134" rtl="1" eaLnBrk="1" fontAlgn="auto" latinLnBrk="0" hangingPunct="1">
              <a:lnSpc>
                <a:spcPct val="125000"/>
              </a:lnSpc>
              <a:spcBef>
                <a:spcPts val="0"/>
              </a:spcBef>
              <a:spcAft>
                <a:spcPts val="600"/>
              </a:spcAft>
              <a:buClrTx/>
              <a:buSzTx/>
              <a:buFont typeface="Arial" pitchFamily="34" charset="0"/>
              <a:buChar char="•"/>
              <a:tabLst/>
              <a:defRPr/>
            </a:pPr>
            <a:r>
              <a:rPr kumimoji="0" lang="fa-IR" b="1"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تبدیل وضع تا استخدام قطعی یا ثابت.</a:t>
            </a:r>
          </a:p>
          <a:p>
            <a:pPr marL="342800" marR="0" lvl="0" indent="-342800" algn="just" defTabSz="914134" rtl="1" eaLnBrk="1" fontAlgn="auto" latinLnBrk="0" hangingPunct="1">
              <a:lnSpc>
                <a:spcPct val="125000"/>
              </a:lnSpc>
              <a:spcBef>
                <a:spcPts val="0"/>
              </a:spcBef>
              <a:spcAft>
                <a:spcPts val="600"/>
              </a:spcAft>
              <a:buClrTx/>
              <a:buSzTx/>
              <a:buFont typeface="Arial" pitchFamily="34" charset="0"/>
              <a:buChar char="•"/>
              <a:tabLst/>
              <a:defRPr/>
            </a:pPr>
            <a:r>
              <a:rPr kumimoji="0" lang="fa-IR" b="1"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انتصاب از مشاغل غیرحساس به حساس.</a:t>
            </a:r>
          </a:p>
          <a:p>
            <a:pPr marL="342800" marR="0" lvl="0" indent="-342800" algn="just" defTabSz="914134" rtl="1" eaLnBrk="1" fontAlgn="auto" latinLnBrk="0" hangingPunct="1">
              <a:lnSpc>
                <a:spcPct val="125000"/>
              </a:lnSpc>
              <a:spcBef>
                <a:spcPts val="0"/>
              </a:spcBef>
              <a:spcAft>
                <a:spcPts val="600"/>
              </a:spcAft>
              <a:buClrTx/>
              <a:buSzTx/>
              <a:buFont typeface="Arial" pitchFamily="34" charset="0"/>
              <a:buChar char="•"/>
              <a:tabLst/>
              <a:defRPr/>
            </a:pPr>
            <a:r>
              <a:rPr kumimoji="0" lang="fa-IR" b="1"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بورسیه های داخل و خارج ازکشور.</a:t>
            </a:r>
          </a:p>
          <a:p>
            <a:pPr marL="342800" marR="0" lvl="0" indent="-342800" algn="just" defTabSz="914134" rtl="1" eaLnBrk="1" fontAlgn="auto" latinLnBrk="0" hangingPunct="1">
              <a:lnSpc>
                <a:spcPct val="125000"/>
              </a:lnSpc>
              <a:spcBef>
                <a:spcPts val="0"/>
              </a:spcBef>
              <a:spcAft>
                <a:spcPts val="600"/>
              </a:spcAft>
              <a:buClrTx/>
              <a:buSzTx/>
              <a:buFont typeface="Arial" pitchFamily="34" charset="0"/>
              <a:buChar char="•"/>
              <a:tabLst/>
              <a:defRPr/>
            </a:pPr>
            <a:r>
              <a:rPr kumimoji="0" lang="fa-IR" b="1"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ماموریت ثابت خارج ازکشور(بیش ازسه ماه)</a:t>
            </a:r>
          </a:p>
          <a:p>
            <a:pPr marL="342800" marR="0" lvl="0" indent="-342800" algn="just" defTabSz="914134" rtl="1" eaLnBrk="1" fontAlgn="auto" latinLnBrk="0" hangingPunct="1">
              <a:lnSpc>
                <a:spcPct val="125000"/>
              </a:lnSpc>
              <a:spcBef>
                <a:spcPts val="0"/>
              </a:spcBef>
              <a:spcAft>
                <a:spcPts val="600"/>
              </a:spcAft>
              <a:buClrTx/>
              <a:buSzTx/>
              <a:buFont typeface="Arial" pitchFamily="34" charset="0"/>
              <a:buChar char="•"/>
              <a:tabLst/>
              <a:defRPr/>
            </a:pPr>
            <a:r>
              <a:rPr kumimoji="0" lang="fa-IR" b="1"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کارکنان مدارس و مراکزآموزشی یا پرورشی غیردولتی.</a:t>
            </a:r>
          </a:p>
          <a:p>
            <a:pPr marL="342800" marR="0" lvl="0" indent="-342800" algn="just" defTabSz="914134" rtl="1" eaLnBrk="1" fontAlgn="auto" latinLnBrk="0" hangingPunct="1">
              <a:lnSpc>
                <a:spcPct val="125000"/>
              </a:lnSpc>
              <a:spcBef>
                <a:spcPts val="0"/>
              </a:spcBef>
              <a:spcAft>
                <a:spcPts val="600"/>
              </a:spcAft>
              <a:buClrTx/>
              <a:buSzTx/>
              <a:buFont typeface="Arial" pitchFamily="34" charset="0"/>
              <a:buChar char="•"/>
              <a:tabLst/>
              <a:defRPr/>
            </a:pPr>
            <a:r>
              <a:rPr kumimoji="0" lang="fa-IR" b="1"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مامورین و منتقلین کلیه دستگاه ها در ماده واحده قانون تسری قانون گزینش.</a:t>
            </a:r>
          </a:p>
          <a:p>
            <a:pPr marL="342800" marR="0" lvl="0" indent="-342800" algn="just" defTabSz="914134" rtl="1" eaLnBrk="1" fontAlgn="auto" latinLnBrk="0" hangingPunct="1">
              <a:lnSpc>
                <a:spcPct val="125000"/>
              </a:lnSpc>
              <a:spcBef>
                <a:spcPts val="0"/>
              </a:spcBef>
              <a:spcAft>
                <a:spcPts val="600"/>
              </a:spcAft>
              <a:buClrTx/>
              <a:buSzTx/>
              <a:buFont typeface="Arial" pitchFamily="34" charset="0"/>
              <a:buChar char="•"/>
              <a:tabLst/>
              <a:defRPr/>
            </a:pPr>
            <a:r>
              <a:rPr kumimoji="0" lang="fa-IR" b="1"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متقاضیان دریافت مجوز(صدور و تمدید) مهدهای کودک، مراکز مشاوره،و سایرمراکزتحت پوشش سازمان بهزیستی کشور</a:t>
            </a:r>
          </a:p>
          <a:p>
            <a:pPr marL="342800" marR="0" lvl="0" indent="-342800" algn="just" defTabSz="914134" rtl="1" eaLnBrk="1" fontAlgn="auto" latinLnBrk="0" hangingPunct="1">
              <a:lnSpc>
                <a:spcPct val="125000"/>
              </a:lnSpc>
              <a:spcBef>
                <a:spcPts val="0"/>
              </a:spcBef>
              <a:spcAft>
                <a:spcPts val="600"/>
              </a:spcAft>
              <a:buClrTx/>
              <a:buSzTx/>
              <a:buFont typeface="Arial" pitchFamily="34" charset="0"/>
              <a:buChar char="•"/>
              <a:tabLst/>
              <a:defRPr/>
            </a:pPr>
            <a:r>
              <a:rPr kumimoji="0" lang="fa-IR" b="1"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بکارگیری مستخدمین رسمی در اجرای ماده 48 قانون مدیریت خدمات کشوری.</a:t>
            </a:r>
          </a:p>
          <a:p>
            <a:pPr marL="342800" marR="0" lvl="0" indent="-342800" algn="just" defTabSz="914134" rtl="1" eaLnBrk="1" fontAlgn="auto" latinLnBrk="0" hangingPunct="1">
              <a:lnSpc>
                <a:spcPct val="125000"/>
              </a:lnSpc>
              <a:spcBef>
                <a:spcPts val="0"/>
              </a:spcBef>
              <a:spcAft>
                <a:spcPts val="600"/>
              </a:spcAft>
              <a:buClrTx/>
              <a:buSzTx/>
              <a:buFont typeface="Arial" pitchFamily="34" charset="0"/>
              <a:buChar char="•"/>
              <a:tabLst/>
              <a:defRPr/>
            </a:pPr>
            <a:r>
              <a:rPr kumimoji="0" lang="fa-IR" b="1"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 کارکنان محلی نمایندگی های جمهوری اسلامی ایران د</a:t>
            </a:r>
            <a:r>
              <a:rPr kumimoji="0" lang="fa-IR" b="1" i="0" u="none" strike="noStrike" kern="1200" cap="none" spc="0" normalizeH="0" baseline="0" noProof="0" dirty="0">
                <a:ln>
                  <a:noFill/>
                </a:ln>
                <a:solidFill>
                  <a:prstClr val="black">
                    <a:lumMod val="85000"/>
                    <a:lumOff val="15000"/>
                  </a:prstClr>
                </a:solidFill>
                <a:effectLst/>
                <a:uLnTx/>
                <a:uFillTx/>
                <a:latin typeface="Century Gothic" panose="020F0302020204030204"/>
                <a:ea typeface="+mn-ea"/>
                <a:cs typeface="B Nazanin" panose="00000400000000000000" pitchFamily="2" charset="-78"/>
              </a:rPr>
              <a:t>رخارج ازکشورکه ازایران اعزام شده اند.</a:t>
            </a:r>
          </a:p>
          <a:p>
            <a:pPr marL="0" marR="0" lvl="0" indent="0" algn="just" defTabSz="914134" rtl="1" eaLnBrk="1" fontAlgn="auto" latinLnBrk="0" hangingPunct="1">
              <a:lnSpc>
                <a:spcPct val="125000"/>
              </a:lnSpc>
              <a:spcBef>
                <a:spcPts val="0"/>
              </a:spcBef>
              <a:spcAft>
                <a:spcPts val="600"/>
              </a:spcAft>
              <a:buClrTx/>
              <a:buSzTx/>
              <a:buFont typeface="Arial" pitchFamily="34" charset="0"/>
              <a:buNone/>
              <a:tabLst/>
              <a:defRPr/>
            </a:pPr>
            <a:endParaRPr kumimoji="0" lang="fa-IR" sz="1600" b="0"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endParaRPr>
          </a:p>
        </p:txBody>
      </p:sp>
    </p:spTree>
    <p:extLst>
      <p:ext uri="{BB962C8B-B14F-4D97-AF65-F5344CB8AC3E}">
        <p14:creationId xmlns:p14="http://schemas.microsoft.com/office/powerpoint/2010/main" val="1292024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FAA1F-2435-493A-A83B-33328F5EE615}"/>
              </a:ext>
            </a:extLst>
          </p:cNvPr>
          <p:cNvSpPr txBox="1">
            <a:spLocks/>
          </p:cNvSpPr>
          <p:nvPr/>
        </p:nvSpPr>
        <p:spPr>
          <a:xfrm>
            <a:off x="3423662" y="83865"/>
            <a:ext cx="5344675" cy="458115"/>
          </a:xfrm>
          <a:prstGeom prst="rect">
            <a:avLst/>
          </a:prstGeom>
        </p:spPr>
        <p:txBody>
          <a:bodyPr>
            <a:noAutofit/>
          </a:bodyPr>
          <a:lstStyle>
            <a:lvl1pPr algn="ctr" defTabSz="914134" rtl="1" eaLnBrk="1" latinLnBrk="0" hangingPunct="1">
              <a:spcBef>
                <a:spcPct val="0"/>
              </a:spcBef>
              <a:buNone/>
              <a:defRPr sz="3200" kern="1200" baseline="0">
                <a:solidFill>
                  <a:srgbClr val="087F92"/>
                </a:solidFill>
                <a:effectLst/>
                <a:latin typeface="+mj-lt"/>
                <a:ea typeface="+mj-ea"/>
                <a:cs typeface="B Titr" panose="00000700000000000000" pitchFamily="2" charset="-78"/>
              </a:defRPr>
            </a:lvl1pPr>
          </a:lstStyle>
          <a:p>
            <a:pPr marL="0" marR="0" lvl="0" indent="0" algn="ctr" defTabSz="914134" rtl="1" eaLnBrk="1" fontAlgn="auto" latinLnBrk="0" hangingPunct="1">
              <a:lnSpc>
                <a:spcPct val="100000"/>
              </a:lnSpc>
              <a:spcBef>
                <a:spcPct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entury Gothic" panose="020F0302020204030204"/>
                <a:ea typeface="+mj-ea"/>
                <a:cs typeface="B Titr" panose="00000700000000000000" pitchFamily="2" charset="-78"/>
              </a:rPr>
              <a:t>ماده3.اصول حاکم دراحرازصلاحیت داوطلبان</a:t>
            </a:r>
          </a:p>
        </p:txBody>
      </p:sp>
      <p:sp>
        <p:nvSpPr>
          <p:cNvPr id="3" name="Content Placeholder 2">
            <a:extLst>
              <a:ext uri="{FF2B5EF4-FFF2-40B4-BE49-F238E27FC236}">
                <a16:creationId xmlns:a16="http://schemas.microsoft.com/office/drawing/2014/main" id="{00294458-326F-4CFB-A186-DFEF4D60AE49}"/>
              </a:ext>
            </a:extLst>
          </p:cNvPr>
          <p:cNvSpPr txBox="1">
            <a:spLocks/>
          </p:cNvSpPr>
          <p:nvPr/>
        </p:nvSpPr>
        <p:spPr>
          <a:xfrm>
            <a:off x="334538" y="739290"/>
            <a:ext cx="11173522" cy="4646749"/>
          </a:xfrm>
          <a:prstGeom prst="rect">
            <a:avLst/>
          </a:prstGeom>
        </p:spPr>
        <p:txBody>
          <a:bodyPr>
            <a:normAutofit/>
          </a:bodyPr>
          <a:lstStyle>
            <a:lvl1pPr marL="342800" indent="-342800" algn="just" defTabSz="914134" rtl="1" eaLnBrk="1" latinLnBrk="0" hangingPunct="1">
              <a:lnSpc>
                <a:spcPct val="125000"/>
              </a:lnSpc>
              <a:spcBef>
                <a:spcPts val="0"/>
              </a:spcBef>
              <a:spcAft>
                <a:spcPts val="600"/>
              </a:spcAft>
              <a:buFont typeface="Arial" pitchFamily="34" charset="0"/>
              <a:buChar char="•"/>
              <a:defRPr sz="2000" kern="1200" baseline="0">
                <a:solidFill>
                  <a:schemeClr val="tx1">
                    <a:lumMod val="85000"/>
                    <a:lumOff val="15000"/>
                  </a:schemeClr>
                </a:solidFill>
                <a:latin typeface="+mn-lt"/>
                <a:ea typeface="+mn-ea"/>
                <a:cs typeface="B Nazanin" panose="00000400000000000000" pitchFamily="2" charset="-78"/>
              </a:defRPr>
            </a:lvl1pPr>
            <a:lvl2pPr marL="742733" indent="-285666" algn="just" defTabSz="914134" rtl="1" eaLnBrk="1" latinLnBrk="0" hangingPunct="1">
              <a:lnSpc>
                <a:spcPct val="125000"/>
              </a:lnSpc>
              <a:spcBef>
                <a:spcPts val="0"/>
              </a:spcBef>
              <a:spcAft>
                <a:spcPts val="600"/>
              </a:spcAft>
              <a:buFont typeface="Arial" pitchFamily="34" charset="0"/>
              <a:buChar char="–"/>
              <a:defRPr sz="1800" kern="1200">
                <a:solidFill>
                  <a:schemeClr val="tx1">
                    <a:lumMod val="85000"/>
                    <a:lumOff val="15000"/>
                  </a:schemeClr>
                </a:solidFill>
                <a:latin typeface="+mn-lt"/>
                <a:ea typeface="+mn-ea"/>
                <a:cs typeface="B Nazanin" panose="00000400000000000000" pitchFamily="2" charset="-78"/>
              </a:defRPr>
            </a:lvl2pPr>
            <a:lvl3pPr marL="1142667" indent="-228533" algn="just" defTabSz="914134" rtl="1" eaLnBrk="1" latinLnBrk="0" hangingPunct="1">
              <a:lnSpc>
                <a:spcPct val="125000"/>
              </a:lnSpc>
              <a:spcBef>
                <a:spcPts val="0"/>
              </a:spcBef>
              <a:spcAft>
                <a:spcPts val="600"/>
              </a:spcAft>
              <a:buFont typeface="Arial" pitchFamily="34" charset="0"/>
              <a:buChar char="•"/>
              <a:defRPr sz="1800" kern="1200">
                <a:solidFill>
                  <a:schemeClr val="tx1">
                    <a:lumMod val="85000"/>
                    <a:lumOff val="15000"/>
                  </a:schemeClr>
                </a:solidFill>
                <a:latin typeface="+mn-lt"/>
                <a:ea typeface="+mn-ea"/>
                <a:cs typeface="B Nazanin" panose="00000400000000000000" pitchFamily="2" charset="-78"/>
              </a:defRPr>
            </a:lvl3pPr>
            <a:lvl4pPr marL="1599734" indent="-228533" algn="just" defTabSz="914134" rtl="1" eaLnBrk="1" latinLnBrk="0" hangingPunct="1">
              <a:lnSpc>
                <a:spcPct val="125000"/>
              </a:lnSpc>
              <a:spcBef>
                <a:spcPts val="0"/>
              </a:spcBef>
              <a:spcAft>
                <a:spcPts val="600"/>
              </a:spcAft>
              <a:buFont typeface="Arial" pitchFamily="34" charset="0"/>
              <a:buChar char="–"/>
              <a:defRPr sz="1600" kern="1200">
                <a:solidFill>
                  <a:schemeClr val="tx1">
                    <a:lumMod val="85000"/>
                    <a:lumOff val="15000"/>
                  </a:schemeClr>
                </a:solidFill>
                <a:latin typeface="+mn-lt"/>
                <a:ea typeface="+mn-ea"/>
                <a:cs typeface="B Nazanin" panose="00000400000000000000" pitchFamily="2" charset="-78"/>
              </a:defRPr>
            </a:lvl4pPr>
            <a:lvl5pPr marL="2056800" indent="-228533" algn="just" defTabSz="914134" rtl="1" eaLnBrk="1" latinLnBrk="0" hangingPunct="1">
              <a:lnSpc>
                <a:spcPct val="130000"/>
              </a:lnSpc>
              <a:spcBef>
                <a:spcPct val="20000"/>
              </a:spcBef>
              <a:spcAft>
                <a:spcPts val="600"/>
              </a:spcAft>
              <a:buFont typeface="Arial" pitchFamily="34" charset="0"/>
              <a:buChar char="»"/>
              <a:defRPr sz="2024" kern="1200">
                <a:solidFill>
                  <a:srgbClr val="002060"/>
                </a:solidFill>
                <a:latin typeface="+mn-lt"/>
                <a:ea typeface="+mn-ea"/>
                <a:cs typeface="B Nazanin" panose="00000400000000000000" pitchFamily="2" charset="-78"/>
              </a:defRPr>
            </a:lvl5pPr>
            <a:lvl6pPr marL="2513866" indent="-228533" algn="l" defTabSz="914134" rtl="0" eaLnBrk="1" latinLnBrk="0" hangingPunct="1">
              <a:spcBef>
                <a:spcPct val="20000"/>
              </a:spcBef>
              <a:buFont typeface="Arial" pitchFamily="34" charset="0"/>
              <a:buChar char="•"/>
              <a:defRPr sz="2024" kern="1200">
                <a:solidFill>
                  <a:schemeClr val="tx1"/>
                </a:solidFill>
                <a:latin typeface="+mn-lt"/>
                <a:ea typeface="+mn-ea"/>
                <a:cs typeface="+mn-cs"/>
              </a:defRPr>
            </a:lvl6pPr>
            <a:lvl7pPr marL="2970933" indent="-228533" algn="l" defTabSz="914134" rtl="0" eaLnBrk="1" latinLnBrk="0" hangingPunct="1">
              <a:spcBef>
                <a:spcPct val="20000"/>
              </a:spcBef>
              <a:buFont typeface="Arial" pitchFamily="34" charset="0"/>
              <a:buChar char="•"/>
              <a:defRPr sz="2024" kern="1200">
                <a:solidFill>
                  <a:schemeClr val="tx1"/>
                </a:solidFill>
                <a:latin typeface="+mn-lt"/>
                <a:ea typeface="+mn-ea"/>
                <a:cs typeface="+mn-cs"/>
              </a:defRPr>
            </a:lvl7pPr>
            <a:lvl8pPr marL="3428000" indent="-228533" algn="l" defTabSz="914134" rtl="0" eaLnBrk="1" latinLnBrk="0" hangingPunct="1">
              <a:spcBef>
                <a:spcPct val="20000"/>
              </a:spcBef>
              <a:buFont typeface="Arial" pitchFamily="34" charset="0"/>
              <a:buChar char="•"/>
              <a:defRPr sz="2024" kern="1200">
                <a:solidFill>
                  <a:schemeClr val="tx1"/>
                </a:solidFill>
                <a:latin typeface="+mn-lt"/>
                <a:ea typeface="+mn-ea"/>
                <a:cs typeface="+mn-cs"/>
              </a:defRPr>
            </a:lvl8pPr>
            <a:lvl9pPr marL="3885066" indent="-228533" algn="l" defTabSz="914134" rtl="0" eaLnBrk="1" latinLnBrk="0" hangingPunct="1">
              <a:spcBef>
                <a:spcPct val="20000"/>
              </a:spcBef>
              <a:buFont typeface="Arial" pitchFamily="34" charset="0"/>
              <a:buChar char="•"/>
              <a:defRPr sz="2024" kern="1200">
                <a:solidFill>
                  <a:schemeClr val="tx1"/>
                </a:solidFill>
                <a:latin typeface="+mn-lt"/>
                <a:ea typeface="+mn-ea"/>
                <a:cs typeface="+mn-cs"/>
              </a:defRPr>
            </a:lvl9pPr>
          </a:lstStyle>
          <a:p>
            <a:pPr marL="342800" marR="0" lvl="0" indent="-342800" algn="just" defTabSz="914134" rtl="1" eaLnBrk="1" fontAlgn="auto" latinLnBrk="0" hangingPunct="1">
              <a:lnSpc>
                <a:spcPct val="125000"/>
              </a:lnSpc>
              <a:spcBef>
                <a:spcPts val="0"/>
              </a:spcBef>
              <a:spcAft>
                <a:spcPts val="600"/>
              </a:spcAft>
              <a:buClrTx/>
              <a:buSzTx/>
              <a:buFont typeface="Arial" pitchFamily="34" charset="0"/>
              <a:buChar char="•"/>
              <a:tabLst/>
              <a:defRPr/>
            </a:pPr>
            <a:r>
              <a:rPr kumimoji="0" lang="fa-IR" sz="2400" b="0"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ملاک پذیرش افراد، احرازصلاحیت آنها بر اساس ضوابط (</a:t>
            </a:r>
            <a:r>
              <a:rPr kumimoji="0" lang="fa-IR" sz="2400" b="1" i="0" u="none" strike="noStrike" kern="1200" cap="none" spc="0" normalizeH="0" baseline="0" noProof="0" dirty="0">
                <a:ln>
                  <a:noFill/>
                </a:ln>
                <a:solidFill>
                  <a:srgbClr val="FF0000"/>
                </a:solidFill>
                <a:effectLst/>
                <a:uLnTx/>
                <a:uFillTx/>
                <a:latin typeface="Century Gothic" panose="020F0302020204030204"/>
                <a:ea typeface="+mn-ea"/>
                <a:cs typeface="B Nazanin" panose="00000400000000000000" pitchFamily="2" charset="-78"/>
              </a:rPr>
              <a:t>عمومی یاانتخاب اصلح</a:t>
            </a:r>
            <a:r>
              <a:rPr kumimoji="0" lang="fa-IR" sz="2400" b="0"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 مقرر در قانون گزینش ،آیین نامه اجرایی و با رعایت موازین شرعی می باشد.</a:t>
            </a:r>
          </a:p>
          <a:p>
            <a:pPr marL="342800" marR="0" lvl="0" indent="-342800" algn="just" defTabSz="914134" rtl="1" eaLnBrk="1" fontAlgn="auto" latinLnBrk="0" hangingPunct="1">
              <a:lnSpc>
                <a:spcPct val="125000"/>
              </a:lnSpc>
              <a:spcBef>
                <a:spcPts val="0"/>
              </a:spcBef>
              <a:spcAft>
                <a:spcPts val="600"/>
              </a:spcAft>
              <a:buClrTx/>
              <a:buSzTx/>
              <a:buFont typeface="Arial" pitchFamily="34" charset="0"/>
              <a:buChar char="•"/>
              <a:tabLst/>
              <a:defRPr/>
            </a:pPr>
            <a:r>
              <a:rPr kumimoji="0" lang="fa-IR" sz="2400" b="0"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برای احراز صلاحیت ، حصول اطمینان عرفی ملاک عمل است (ماده 15قانون گزینش).</a:t>
            </a:r>
          </a:p>
          <a:p>
            <a:pPr marL="342800" marR="0" lvl="0" indent="-342800" algn="just" defTabSz="914134" rtl="1" eaLnBrk="1" fontAlgn="auto" latinLnBrk="0" hangingPunct="1">
              <a:lnSpc>
                <a:spcPct val="125000"/>
              </a:lnSpc>
              <a:spcBef>
                <a:spcPts val="0"/>
              </a:spcBef>
              <a:spcAft>
                <a:spcPts val="600"/>
              </a:spcAft>
              <a:buClrTx/>
              <a:buSzTx/>
              <a:buFont typeface="Arial" pitchFamily="34" charset="0"/>
              <a:buChar char="•"/>
              <a:tabLst/>
              <a:defRPr/>
            </a:pPr>
            <a:r>
              <a:rPr kumimoji="0" lang="fa-IR" sz="2400" b="0"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میزان در گزینش حال فعلی افراد است و لحاظ حال فعلی از وظایف هسته در بررسی هر یک از مراحل در ماده 2 همین دستورالعمل است.(حال فعلی برای مسائل اعتقادی، اخلاقی و نیز اعتیاد یکسال و در موارد کیفری قطعی در جرایم عمدی حسب مدت زمان محرومیت از حقوق اجتماعی است.</a:t>
            </a:r>
          </a:p>
          <a:p>
            <a:pPr marL="342800" marR="0" lvl="0" indent="-342800" algn="just" defTabSz="914134" rtl="1" eaLnBrk="1" fontAlgn="auto" latinLnBrk="0" hangingPunct="1">
              <a:lnSpc>
                <a:spcPct val="125000"/>
              </a:lnSpc>
              <a:spcBef>
                <a:spcPts val="0"/>
              </a:spcBef>
              <a:spcAft>
                <a:spcPts val="600"/>
              </a:spcAft>
              <a:buClrTx/>
              <a:buSzTx/>
              <a:buFont typeface="Arial" pitchFamily="34" charset="0"/>
              <a:buChar char="•"/>
              <a:tabLst/>
              <a:defRPr/>
            </a:pPr>
            <a:r>
              <a:rPr kumimoji="0" lang="fa-IR" sz="2400" b="0"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 تجسس از احوال اشخاص در غیرمفسدین و گروه های خرابکار مطلقا ممنوع است.</a:t>
            </a:r>
          </a:p>
          <a:p>
            <a:pPr marL="342800" marR="0" lvl="0" indent="-342800" algn="just" defTabSz="914134" rtl="1" eaLnBrk="1" fontAlgn="auto" latinLnBrk="0" hangingPunct="1">
              <a:lnSpc>
                <a:spcPct val="125000"/>
              </a:lnSpc>
              <a:spcBef>
                <a:spcPts val="0"/>
              </a:spcBef>
              <a:spcAft>
                <a:spcPts val="600"/>
              </a:spcAft>
              <a:buClrTx/>
              <a:buSzTx/>
              <a:buFont typeface="Arial" pitchFamily="34" charset="0"/>
              <a:buChar char="•"/>
              <a:tabLst/>
              <a:defRPr/>
            </a:pPr>
            <a:r>
              <a:rPr kumimoji="0" lang="fa-IR" sz="2400" b="0"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rPr>
              <a:t>اقدام برای احراز صلاحیت افرادطبق ماده 15قانون گزینش تجسس محسوب نمی شود.</a:t>
            </a:r>
          </a:p>
          <a:p>
            <a:pPr marL="342800" marR="0" lvl="0" indent="-342800" algn="just" defTabSz="914134" rtl="1" eaLnBrk="1" fontAlgn="auto" latinLnBrk="0" hangingPunct="1">
              <a:lnSpc>
                <a:spcPct val="125000"/>
              </a:lnSpc>
              <a:spcBef>
                <a:spcPts val="0"/>
              </a:spcBef>
              <a:spcAft>
                <a:spcPts val="600"/>
              </a:spcAft>
              <a:buClrTx/>
              <a:buSzTx/>
              <a:buFont typeface="Arial" pitchFamily="34" charset="0"/>
              <a:buChar char="•"/>
              <a:tabLst/>
              <a:defRPr/>
            </a:pPr>
            <a:endParaRPr kumimoji="0" lang="fa-IR" sz="1800" b="0" i="0" u="none" strike="noStrike" kern="1200" cap="none" spc="0" normalizeH="0" baseline="0" noProof="0" dirty="0">
              <a:ln>
                <a:noFill/>
              </a:ln>
              <a:solidFill>
                <a:sysClr val="windowText" lastClr="000000">
                  <a:lumMod val="85000"/>
                  <a:lumOff val="15000"/>
                </a:sysClr>
              </a:solidFill>
              <a:effectLst/>
              <a:uLnTx/>
              <a:uFillTx/>
              <a:latin typeface="Century Gothic" panose="020F0302020204030204"/>
              <a:ea typeface="+mn-ea"/>
              <a:cs typeface="B Nazanin" panose="00000400000000000000" pitchFamily="2" charset="-78"/>
            </a:endParaRPr>
          </a:p>
        </p:txBody>
      </p:sp>
    </p:spTree>
    <p:extLst>
      <p:ext uri="{BB962C8B-B14F-4D97-AF65-F5344CB8AC3E}">
        <p14:creationId xmlns:p14="http://schemas.microsoft.com/office/powerpoint/2010/main" val="27924821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169</TotalTime>
  <Words>7633</Words>
  <Application>Microsoft Office PowerPoint</Application>
  <PresentationFormat>Widescreen</PresentationFormat>
  <Paragraphs>95</Paragraphs>
  <Slides>68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Abar</vt:lpstr>
      <vt:lpstr>Arial</vt:lpstr>
      <vt:lpstr>Calibri</vt:lpstr>
      <vt:lpstr>Century Gothic</vt:lpstr>
      <vt:lpstr>Impact</vt:lpstr>
      <vt:lpstr>IranSans</vt:lpstr>
      <vt:lpstr>Main Event</vt:lpstr>
      <vt:lpstr>PowerPoint Presentation</vt:lpstr>
      <vt:lpstr>دوره آموزشی   ضوابط و معیارهای حاکم بر گزینش مطابق با قانون گزينش کشور و آیین نامه اجرایی آن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تبصره 1- در خصوص بند 3 اقليتهاي مذهبي مصرح در قانون اساسي از نظر اعتقادي و عملي با رعايت قوانين و مقررات مربوطه تابع شرائط خاص خود مي باشند و در هر حال نبايد متجاهر به نقض احكام اسلامي باشند. تبصره 2- ايثارگران در گزينش داراي اولويت مي باشند و در موارد محدوديت ظرفيت و كثرت تقاضا ، ملاكهاي تقدم( مانند مناطق محروم ، فعاليت در نهادهاي انقلاب ، شركت در نماز جمعه و جماعات ، پوشش چادر براي خواهران) نيز نسبت به داوطلبان اعمال مي گردد. تبصره 3- تشخيص بند 5 ضوابط عمومي به عهده وزارت اطلاعات و در ساير موارد به عهده هيأت عالي گزينش مي باشد. </vt:lpstr>
      <vt:lpstr>تركيب و وظايف هيأت عالي گزينش:  ماده 3- اركان گزينش كشور عبارتند از:  1- رئيس جمهور 2- هيأت عالي گزينش 3- هيأت هاي مركزي 4- هسته هاي گزينش </vt:lpstr>
      <vt:lpstr>ماده 4- رئيس جمهور براي انجام وظايف مقرر در ماده 5 اين قانون و با توجه به موارد و ضوابط مندرج در فرمان حصرت امام (ره) هيأت عالي گزينش را با تركيب زير تشكيل مي دهد:  1- نماينده قوه قضائيه به انتخاب رئيس قوه قضائيه 2- دبير كل سازمان امور اداري و استخدامي كشور ( در صورتي كه فردي توسط رئيس جمهور به اين سمت منصوب شده باشد) 3- وزير يا بالاترين مقام دستگاه اجرايي حسب مورد 4- دو نماينده از كميسيونهاي امور اداري و استخدامي و آموزش و پرورش به انتخاب مجلس شوراي اسلامي به عنوان ناظر. تبصره – دبيرخانه هيأت عالي گزينش كه زير نظر دبير هيأت و در نهاد رياست جمهوري مي باشد ، داراي رديف مستقل بودجه بوده و كماكان از كليه امكاناتي كه در اختيار دارد استفاده خواهد نمود. </vt:lpstr>
      <vt:lpstr>ماده 5- وظايف رئيس جمهوري در اجراي گزينش كشور به شرح ذيل مي باشد:  1-تعيين سياستها ، خط مشي ها ، تطبيق ضوابط مربوط به امر گزينش با موازين شرعي ، تعيين ضوابط و مرجع احراز توبه و تغييرات مربوطه. 2- ايجاد تفكيك ، ادغام و انحلال هيأت هاي مركزي گزينش و عنداللزوم انحلال هسته ها. 3- تدوين و تصويب آيين نامه ها ، دستورالعملها ، بخشنامه ها ، فرمهاي لازم جهت حسن انجام امور گزينشي كشور 4- بررسي و احراز صلاحيت اعضاء هيأتهاي مركزي ، مسؤول و معاونين دبيرخانه ، مدير و اعضاء هسته هاي گزينش كشور و عنداللزوم در ساير موارد مربوطه 5- مرجع عالي تفسير و توضيح آيين نامه ها ، شرح وظايف ، نظارت و بازرسي ، هماهنگي ، رسيدگي به شكايات ، آموزش و پرورش و پژوهش ، احراز صلاحيت ارزشيابي عملكرد ، عزل و نصب كادر گزينش ، بانك اطلاعاتي ، زمانبندي ، استفاده از تكنولوژي در گزينش كشور 6- اعلام نظر نهايي نسبت به آراي صادره گزينشي ، بودجه ، تشكيلات ، نيروي انساني مورد نياز هيأتهاي مركزي و هسته هاي گزينشي و ارسال به مراجع ذيربط جهت عضويت 7- تعيين نمودار تشكيلاتي ، تشكيلات تفضيلي و بودجه مورد نياز هيأت عالي گزينش. </vt:lpstr>
      <vt:lpstr>تبصره 1- مصوبات هيأت عالي گزينش پس از تأييد رئيس جمهور لازم الاجرا است. تبصره 2- وظايف دبير هيأت عالي گزينش در صورت تفويض رئيس جمهور عبارتست از:  1- اداره امور اجراي هيأت عالي و دبيرخانه آن با نظر هيأت 2- صدور احكام انتصابات طبق مقررات 3- پيگيري و اجراي مصوبات هيأت عالي و انجام كليه امور اجرايي گزينش كشور از قبيل آموزش و پرورش و پژوهش ، نظارت ، بازرسي و پيگيري ، هماهنگي ، ارزشيابي و پيشنهاد عزل كادر گزينش </vt:lpstr>
      <vt:lpstr>ماده 6- رئيس جمهور با رعايت مفاد اين قانون مي تواند اداره امور گزينش كشور را مستقيماً عهده دار شود و يا به عهده ديگري بگذارد.  تشكيلات:  ماده 7 – تشكيلات گزينش وزارت آموزش و پرورش به اين شرح خواهد بود:  الف – هيأت مركزي گزينش توسط هيأت عالي گزينش تشكيل مي گردد و به عنوان مرجع گزينش در وزارت آموزش و پرورش خواهد بود اعضاي هيأت مذكور كه با حكم دبير هيأت عالي گزينش منصوب مي شوند ، عبارتند از:  1- نماينده وزير 2- نماينده سازمان اموراداري و استخدامي كشور 3- نماينده هيأت عالي گزينش </vt:lpstr>
      <vt:lpstr>تبصره 1- يك نفر از اعضاء كميسيون آموزش و پرورش به انتخاب كميسيون به عنوان ناظر حضور خواهد داشت. تبصره 2- هيأت مركزي گزينش داراي يك دبير خواهد بود كه با پيشنهاد اعضاء هيأت مركزي و حكم دبير هيأت عالي گزينش به مدت 4 سال منصوب مي گردد و انتخاب مجدد او بلامانع است. تغيير دبیر با تصويب هيأت عالي خواهد بود. تبصره 3- دبيرخانه هيأت مركزي زير نظر آن هيأت تشكيل مي گردد ، مسؤول آن به پيشنهاد هيأت مركزي و تأييد هيأت عالي و با حكم دبير هيأت منصوب خواهد شد. </vt:lpstr>
      <vt:lpstr>ب- هسته هاي گزينش ، كه در واحدهاي مختلف وزارت آموزش و پرورش مركب از سه تا پنج نفر مي باشد ، در امتداد پستهاي سازماني و توسط هيأت مركزي عنداللزوم تشكيل مي گردد اعضاي هسته هاي گزينش با صلاحديد و معرفي هيأت مركزي گزينش منصوب مي شوند تبصره – هسته هاي گزينش داراي يك مدير خواهند بود كه با حكم دبير هيأت مركزي منصوب مي شوند </vt:lpstr>
      <vt:lpstr>ج- وظايف و حدود اختيارات: ماده 8- وظايف هيأت مركزي گزينش به شرح زير خواهد بود: 1- ايجاد تفكيك ، ادغام و انحلال ، هسته هاي گزينش مورد نياز طبق دستورالعملهاي هيأت عالي گزينش 2- بررسي ، انتخاب ، معرفي اعضاء هسته هاي گزينش ، مسؤول و معاونين دبيرخانه به هيأت عالي گزينش 3- رسيدگي به شكايات در مرحله دوم تجديدنظر. 4- اجراي مصوبات ، دستورالعملها ، بخشنامه ها ، ساير امور محوله كه از سوي هيأت عالي گزينش ابلاغ مي گردد. 5- ايجاد هماهنگي ، آموزش ، بازرسي ، نظارت و ارزشيابي عملكرد كليه هسته هاي گزينش و تهيه بخشنامه هاي مربوطه. 6- ارتباط و هماهنگي لازم با دستگاهها و مراجع ذيربط 7- پيشنهاد نمودار تشكيلاتي و بودجه هيأت مركزي و هسته هاي گزينش تابعه به وزارتخانه </vt:lpstr>
      <vt:lpstr>ماده 9- وظايف دبير هيأت مركزي گزينش عبارت است از:  1-اداره امور اجرايي هيأت مركزي و دبيرخانه طبق دستورالعملهاي هيأت عالي گزينش 2- صدور احكام انتصاب پس از طي مراحل قانوني 3- پيگيري و اجراي مصوبات هيأت مركزي و هيأت عالي گزينش </vt:lpstr>
      <vt:lpstr>ماده 10- هسته هاي گزينش وظايف ذيل را زير نظر هيأت مركزي به عهده دارند 1- اجراي دستورالعملها ، بخشنامه ها و ساير موارد محوله از هيأت مركزي و هيأت عالي گزينش 2- بررسي و تعيين صلاحيت اخلاقي ، اعتقادي و سياسي متقاضيان مشمول اين قانون قبل از ورود تا مرحله قطعيت اشتغال ( به تحصيل يا استخدام) 3- تأييد صلاحيت كاركنان هسته 4- رسيدگي به شكايات در مرحله اول تجديدنظر </vt:lpstr>
      <vt:lpstr>ماده 11- وظايف مدير هسته به شرح ذيل مي باشد: 1- اداره امور اجرايي و هماهنگي امور واحدهاي هسته گزينش طبق دستورالعملهاي هيأت مركزي و هيأت عالي گزينش 2- صدور احكام انتصاب كاركنان پس از بررسي و تأييد هسته گزينش 3- اجراي كليه مصوبات هسته گزينش ، هيأت مركزي و هيأت عالي گزينش </vt:lpstr>
      <vt:lpstr>ماده 12- وظايف آموزش و پرورش در امر گزينش به شرح ذيل است: 1- برگزاري امتحانات يا مصاحبه تخصصي در موارد لزوم طبق مقررات استخدام كشوري ( همزمان با طي مراحل گزينش) با مسئوليت نماينده وزير در هيأت ( در صورت تفويض سازمان اموراداري و استخدامي كشور) 2- انجام امور معاينات پزشكي اعم از معاينات عمومي و آزمايشگاهي بطور اعم و اخص طبق آيين نامه پيشنهادي سازمان امور اداري و استخدامي كشور كه به تصويب وزارت بهداشت درمان و آموزش پزشكي خواهد رسيد. 3- پيشنهاد نمودار تشكيلاتي و بودجه مورد نياز هيأت مركزي و هسته هاي گزينش تابعه آن حسب مورد به سازمان اموراداري و استخدامي كشور يا سازمان برنامه و بودجه. 4- تأمين كليه امكانات مورد نياز هيأت مركزي و هسته هاي گزينش تابعه اعم از پرسنل ، جا و مكان ، وسايل نقليه و همچنين پيش بيني رديف مستقل بودجه براي هيأت مركزي گزينش </vt:lpstr>
      <vt:lpstr>تبصره1- سازمانهاي امور اداري و استخدامي كشور و برنامه و بودجه موظفند حسب مورد نسبت به پيشنهادهاي وزارتخانه با رعايت نظر هيأت عالي گزينش اقدام نمايند. تبصره 2- كلية امكاناتي كه در تاريخ 1/7/1373 در اختيار هيأت مركزي و هسته هاي گزينش آموزش و پرورش بوده است اعم از نيروي انساني موجود با توجه به پستهاي سازماني ، مكان ، وسيله نقليه كماكان در اختيار هيأت تشكيل شده بر اساس اين قانون خواهد بود به استثناء مواردي كه طبق قانون منتقل يا واگذار شده باشد. </vt:lpstr>
      <vt:lpstr>ساير مقررات: ماده 13- كارگزاران گزينش مي بايد علاوه بر ضوابط مندرج در ماده (2) اين قانون داراي شرايط زير نيز باشند: الف – شرايط مقرر در فرمان 15/10/1361 حضرت امام خميني (ره) صالح ، متعهد ، عاقل ، صاحب اخلاق كريمه ، فاضل ، متوجه به مسايل روز باشند و تنگ نظر ، تندخو ، مسامحه كار و سهل انگار نباشند. ب- 25 سال سن و تأهل براي اعضاي هيأتهاي مركزي و 23 سال سن و تأهل براي اعضاء هسته هاي گزينش و تأهل براي ساير پرسنل گزينش با اولويت. </vt:lpstr>
      <vt:lpstr>ماده 14- افرادي كه در مراحل گزينش واجد شرايط عمومي يا انتخاب اصلح تشخيص داده شوند در صورت اعتراض مي توانند تقاضاي كتبي خود را حداكثر تا دو ماه در هر مرحله پس از دريافت حكم به مرجع تجديدنظر كنند ،( اول ، دوم)تحويل دهند و در صورت عدم اعتراض در مهلت مقرر رأي صادره قطعي و لازم الاجرا است دستورالعمل اين ماده توسط هيأت عالي گزينش تهيه و به تصويب مي رسد.</vt:lpstr>
      <vt:lpstr>تبصره 1- مرحله اول تجديدنظر توسط هسته گزينش ( حداقل با دو نفر جديد) و مرحله دوم آن توسط هيأت مركزي صورت مي گيرد. تبصره 2- هيأت عالي گزينش نسبت به هر مورد از احكام صادره و هر گونه تخلف اعم از مسامحه كاري ، تندروي ، اعمال تبعيض و انجام امور خلاف شرع رسيدگي نموده و پس از اصلاح يا ابطال آراء هيأت صادر كننده رأي را ملزم به اجراي رأي جديد ، برخورد با متخلف ، ترميم و يا انحلال واحد گزينش و يا ارجاع به مراجع ذيربط نموده و در غير اينصورت رأساً اقدام مي نمايد. هیأت عالی گزینش دستورالعمل این تبصره را تهیه و تصویب خواهد نمود.  تبصره 3ـ معترضین به آراء هیأت مرکزی و هسته ها حداکثر تا دو ماه از ابلاغ رأی می توانند به دیوان عدالت اداری شکایت نمایند و دیوان نسبت به رسیدگی اقدام می نمایند. </vt:lpstr>
      <vt:lpstr>ماده 15- صدور رأي در گزينش افراد با شرايط عمومي يا انتخاب اصلح تابع نظر اكثريت اعضاء بوده و بر مبناي اقرار يا بينه به شرط عدم تعارض يا شياع مفيد ، اطمينان يا قرائن و امارات موجب اطمينان كه حداقل با انجام تحقيق ( غير از اقرار) از منابع موثق و طبق موازين شرعي احراز مي گردد ساير مراحل طبق دستورالعمل هيأت عالي گزينش خواهد بود.</vt:lpstr>
      <vt:lpstr>ماده 16- هيأت مركزي موطف است حداكثر طرف سه ماه از زمان دريافت مدارك و امكانات لازم از مراجع مربوطه ، امور گزينش افراد موضوع اين قانون را قبل از ورود به انجام رسانده و نتايج را اعلام نمايد در موارد عدم تكميل ظرفيت ، حوادث غير مترقبه اين مدت حداكثر تا دو ماه با موافقت هيأت عالي گزينش قابل تمديد است.  تبصره 1- گزينش نيروهاي غير رسمي و غير ثابت اعم از روزمزد ، قراردادي ، پيماني و عناوين مشابه در چارچوب اين قانون و بر طبق دستوالعملي كه با همكاري سازمان امور اداري و استخدامي كشور و توسط هيأت عالي تهيه و تنظيم مي گردد ، خواهد بود ولي در هر صورت صدور احكام استخدامي تا مرحله قطعي اعم از رسمي يا ثابت با نظر گزينش خواهد بود در غير اين صورت هر گونه پرداخت وجه غير قانوني است. تبصره 2- همكاري با گزينش كشور در صورت عدم وجود پست سازماني به عنوان تصدي بيش از يك پست تلقي نخواهد شد. </vt:lpstr>
      <vt:lpstr>ماده 17- وزارت اطلاعات و كليه دستگاههاي اجرايي و قضايي و نيروي انتظامي ، سازمانهاي حفاظت اطلاعات و عقيدتي سياسي نيروهاي مسلح مكلفند در رابطه با گزينش افراد همكاريهاي لازم را با هيأت عالي و هيأت مركزي گزينش اعمال و اطلاعات مورد نياز را حداكثر ظرف مدت 2 ماه با رعايت قوانين و مقررات با طبقه بندي مربوطه در اختيار قرار دهند. </vt:lpstr>
      <vt:lpstr>ماده 18- آيين نامه اجرايي اين قانون حداكثر ظرف مدت سه ماه توسط هيأت عالي گزينش با همكاري سازمان امور اداري و استخدامي كشور و وزارت آموزش و پرورش تهيه و به تصويب كميسيون مشترك آموزش و پرورش و امور اداري استخدامي مجلس شوراي اسلامي خواهد رسيد. قانون فوق مشتمل بر هجده ماده و هفده تبصره در جلسه علني روز سه شنبه مورخ 1374/06/14مجلس شوراي اسلامي تصويب و در تاريخ1374/6/22 به تأييد شوراي نگهبان رسيده است. </vt:lpstr>
      <vt:lpstr>آئین نامه اجرایی قانون گزینش کشور نهاد رياست جمهوري آيين نامه اجرايي قانون گزينش كشور كه در تاريخ 1377/5/25 به تصويب كميسيون مشترك آموزش و پرورش و امور اداري و استخدامي مجلس شوراي اسلامي رسيده و طي نامه شماره 2367 – ق مورخ 1377/6/31 واصل گرديده به پيوست جهت اجرا ابلاغ مي گردد  </vt:lpstr>
      <vt:lpstr>آيين نامه اجرايي قانون گزينش كشور كميسيون مشترك آموزش و پرورش و امور اداري و استخدامي مجلس شوراي اسلامي بر اساس فرمان مورخ 1361/10/15 حضرت امام خميني(ره) و به استناد ماده (8) قانون گزينش معلمان مصوب 1374/6/14 و قانون تسري قانون مذكور مصوب 1375/6/9 آيين نامه اجرايي را بنا به پيشنهاد هيأت عالي گزينش ، به شرح ذيل تصويب نمود: </vt:lpstr>
      <vt:lpstr>ماده 2- امر گزينش و اجراي ضوابط و مقررات مربوط به آن درباره داوطلبان ورود به خدمت اعم از رسمي ، غير رسمي ( پيماني – قراردادي – روزمزد و عناوين مشابه) و مشمولين قانون كار در كليه دستگاههاي مذكور در ماده واحدة قانون تسري و ماده (3) قانون گزينش تابع احكام مقرر در قانون گزينش و اين آيين نامه خواهد بود.  تبصره 1- هر گونه جذب و بكارگيري منوط به رعايت ماده فوق مي باشد و پرداخت هر گونه وجه بدون رعايت ماده فوق غير قانوني است. تبصره 2– اعزام به مأموريت ثابت خارج از كشور ، مأموريت يا انتقال به دستگاه ديگر در مشاغل حساس ، بورسيه شدن ( دوره هاي بلند مدت) و همچنين پذيرش داوطلبان مراكز آموزش عالي وابسته به دستگاهها منوط به تأييد گزينش است. تبصره 3- گزينش كاركنان وزارت اطلاعات از شمول اين آيين نامه مستثني بوده و تابع مقررات مربوطه خواهد بود. </vt:lpstr>
      <vt:lpstr>فصل دوم – ضوابط عمومي و ضوابط انتخاب اصلح ماده 3- ضوابط عمومي گزينش اعتقادي ، اخلاقي و سياسي كاركنان موضوع اين آيين نامه ضوابط مقرر در ماده (2) قانون گزينش است و التزام عملي به احكام اسلام مندرج در ماده مذكور عبارتست از: 1- عمل به واجبات از قبيل نماز ، روزه و... 2- اجتناب از محرمات ( عدم ارتكاب معاصي كبيره) ماده 4- جزئيات مصاديق ضوابط عمومي و انتخاب اصلح ( ضوابط عمومي و ملاكهاي تقدم) ، ضوابط و معيارهاي حاكم بر گزينش كشور و دستورالعملهاي مورد نيزا توسط هيأت عالي تنظيم و ابلاغ خواهد شد. در تعيين موازين شرعي و تطبيق كليه امور گزينش با مباني فقهي ، هيأت عالي حسب آراءفقهي حضرت امام خميني (رض) و ولي فقيه اقدام خواهد كرد. </vt:lpstr>
      <vt:lpstr>تبصره 1 - امر گزینش در مشاغل حساس و همچنین موارد خاص بر اساس ضوابط انتخاب اصلح انجام خواهد شد. تبصره 2- اعزام به مأموريت ثابت خارج از كشور از مصاديق موارد خاص و مشاغل آموزشي ، امنيتي از مصاديق مشاغل حساس محسوب مي گردد. تشخيص ساير موارد خاص با هيأت عالي خواهد بود و موارد حساس به ترتيب مقرر در ماده (41) تعيين خواهد بود. </vt:lpstr>
      <vt:lpstr>فصل سوم- تشكيلات حدود وظايف و صلاحيتها الف – هيأت عالي ماده 5- دبير هيأت عالي گزينش كه به پيشنهاد اعضاء هيأت عالي و حكم رئيس جمهور مصوب مي شود همتراز مقامات موضوع بند (ب) تبصره (3) ماده يك قانون نظام هماهنگ پرداخت ( استانداران سفرا) مي باشد.  تبصره – در صورتي كه رئيس جمهور به استناد ماده (6) قانون گزينش ، اجراي قانون را به ديگري واگذار نمايد حكم دبير هيأت عالي به ترتيب فوق توسط وي به عنوان رياست هيأت عالي گزينش صادر خواهد شد. </vt:lpstr>
      <vt:lpstr>ماده 6- هيأت عالي با همكاري هيأتها و دستگاههاي ذيربط نسبت به ايجاد و توسعه بانك اطلاعاتي گزينش كشور اقدام مي نمايد.  تبصره- هيأتها و مراكز اطلاعاتی ، دستگاههاي اجرايي و قضايي و نيروي انتظامي ، سازمانهاي حفاظت و اطلاعات و عقيدتي – سياسي نيروهاي مسلح مكلفند همكاريهاي لازم را در اين زمينه حسب نظر هيأت عالي معمول دارند. </vt:lpstr>
      <vt:lpstr>ماده 7- هيأت عالي موظف است نسبت به تدوين نظام جامع آموزش گزينش كشور با استفاده از تجارب عملي و پژوهشهاي بنيادي و كاربردي در متون فقهي و دستاوردهاي علمي اقدام نمايد و با توسعه پژوهشها نسبت به دستيابي به روشهاي بهينه انجام كار مبادرت ورزد هيأت عالي مي تواند دوره هاي مزبور را رأساً اجرا و یا اجراي آن را به هيأتها تفويض نمايد.  تبصره 1- استفاده از مزاياي استخدامي دوره هاي آموزشي مزبور با كسب مجوز از سازمان صورت خواهد گرفت. تبصره 2- اشتغال كارگزاران در امر گزينش كشور در صورت تأييد صلاحيت به ترتيب مقرر در قانون گزينش و قانون تسري ، منوط به طي دوره هاي آموزشي مقررخواهد بود. </vt:lpstr>
      <vt:lpstr>ماده 8- وزير يا بالاترين مقام اجرايي دستگاه مي تواند در جلسات هيأت عالي در موارد ذيل شركت نمايد:  1- تصويب دستورالعمل با رويه خاص دستگاه ذيربط 2- ايجاد هيأت جديد ، ادغام يا انحلال هيأت مركزي دستگاه ذيربط 3- اعلام نظر نهايي نسبت به موارد خاص و مورد اختلاف در مورد نمايندگان وزراء در هيأتها ، اعضاي هسته ها ، شكايات و گزارش بازرسي حسب تشخيص هيأت عالي. 4- درخواست وزير جهت شركت در جلسه. </vt:lpstr>
      <vt:lpstr>ب- هيأت مركزي گزينش  ماده 9- جلسات هیأت با حضور اکثریت اعضاء رسمیت می یابد و تصمیمات آنها با حداقل دو رأی معتبر خواهد بود. ماده 10- هيأت موظف است بر اساس دستورالعمل هيأت عالي نسبت به استعلام سوابق پذيرفته شدگان در كليه آزمونها و يا معرفي شدگان موضوع ماده (2) قانون گزينش و مشمولين ماده واحده قانون تسري از بانك اطلاعاتي موضوع ماده (6) اين آيين نامه و ساير مراجع ذيربط اقدام نمايد. ماده 11- هيأت مي تواند با توجه به حجم فعاليتها ، توسعه با كاهش فعاليتهاي موجود ، پراكندگي جغرافيايي واحدهاي وابسته و تابعه در مركز و استانها و ساير ضرورتهاي مرتبط با امر گزينش ، نسبت به ايجاد ادغام و يا تفكيك هسته ها با رعايت مقررات مربوط اقدام نمايد. </vt:lpstr>
      <vt:lpstr>تبصره 1- در جهت تسريع جذب نيرو و احتراز از ايجاد تشكيلات غير ضرور در واحدهاي تابعه و استاني دستگاهها ، هيأت مي تواند عنداللزوم يكي از واحدهاي هسته را تشكيل داده و ساير امور مربوط را توسط يكي از هسته هاي مركزي و استاني ، منطقه اي و يا سيار با رعايت قانون گزينش و اين آيين نامه انجام دهد. تبصره 2- در صورتي كه اقدامات موضوع اين ماده با تأييد هيأت عالي مستلزم افزايش پستهاي سازماني باشد مراجع قانوني ذيربط نسبت به تأييد آن عمل خواهند نمود. </vt:lpstr>
      <vt:lpstr>ماده 12- هيأت موظف است نسبت به انجام امور گزينش خواهران متقاضي ، توسط خواهران با رعايت مقررات قانون تسري و قانون گزينش بر اساس دستورالعملي كه به تصويب هيأت عالي مي رسد اقدام نمايد. تبصره 1- هيأت عالي موظف است به تناسب حجم فعاليت گزينش خواهران كشور و به منظور پشتيباني هاي علمي ، فني ، اجرايي ، آموزشي ، نظارت و بازرسي آنها نسبت به پيش بيني سازمان كار مناسب اقدام نمايد. تبصره 2- هيأت و هسته موظفند متناسب با جذب نيروهاي مورد نياز دستگاه بر حسب جنسيت ، نسبت به ارائه سازمان كار و همكاري نيروهاي خواهر يا برادر واجد شرايط مقرر در ماده (13) قانون گزينش اقدام نمايد. </vt:lpstr>
      <vt:lpstr>ماده 13- هيأت موظف است پس از انتخاب نيروهاي مقرر در بند (4) ماده (5) قانون گزينش ( غير از اعضاء هيأت ) نسبت به تشكيل پرونده و بررسي سوابق آنان اقدام و پس از احراز شرايط مقرر در ماده (13) قانون گزينش موارد را جهت تأييد نهايي به هيأت عالي ارسال نمايد. ماده 14- هر گونه جابجايي و نقل و انتقال اعضاء هسته ها و كاركنان دبيرخانه هيأت با هماهنگي هيأت و ساير كاركنان هسته با هماهنگي هسته انجام مي گيرد. تبصره- بكارگيري نيروهاي مورد نياز دبيرخانه هيأت به پيشنهاد مسئول دبيرخانه و تأييد هيأت خواهد بود. </vt:lpstr>
      <vt:lpstr>ج- هسته گزينش  ماده 15- انجام مراحل اجرايي گزينش متقاضيان و داوطلبان موضوع قانون گزينش به عهده هسته است كه مرجع ابتدايي صدور آراء گزينش مي باشد. تبصره – آراء صادر شده توسط هسته ها در رابطه با مشاغل حساس در صورت تنفيذ هيأت مربوطه قابل اجرا خواهد بود و هيأت مي تواند اختيارات موضوع اين تبصره را به هسته تفويض نمايد. ماده 16- صدور رأي در گزينش افراد با حضور سه عضو كه با حكم دبير هيأت منصوب مي شوند انجام مي گيرد و تصميمات آنها با اكثريت آراء معتبر است. تبصره – مرحله اول تجديدنظر با حضور دو عضو ديگر هسته و يكي از اعضاء قبلي و با رعايت اكثريت آراء در اخذ تصميمات انجام مي گيرد. </vt:lpstr>
      <vt:lpstr>ماده 17- مدير هسته كه از بين اعضاء و يا حكم دبير هيأت منصوب مي گردد مستقيماً مسئوليت واحد امور اجرايي هسته را بر عهده خواهد داشت. ماده 18- افرادي كه در پستهاي سازماني گزينش با رعايت كليه مقررات مربوطه منصوب مي شوند در صورتي كه مجموع وجوه دريافتي آنان نسبت به حقوق و مزاياي شغل قبلي كاهش پيدا نمايد ، از تفاوت تطبيق بهره مند خواهند شد. </vt:lpstr>
      <vt:lpstr>د- دستگاهها  ماده 19- به منظور اجراي امور گزينش در موعد مقرر ، نهاد و دستگاه موظفند حسب مورد كليه امكانات مورد نياز هيأت عالي ، هيأتها و هسته هاي تابعه اعم از فضا ، وسيله نقليه ، نيروي انساني مورد نياز ، منابع مالي ( با بهره مندي از تمامي مزاياي مشابه كاركنان آن نهاد يا دستگاه) و ساير خدمات پشتيباني را تأمين نمايند. تبصره – هيأت موظف است در موارد استثنايي و پيش بيني نشده ، فهرست نيازهاي خود و هسته هاي تابعه را به امكانات و نيروي انساني يك ماه قبل از شروع انجام امور گزينش به وزير يا بالاترين مقام به دستگاه اعلام نمايد. </vt:lpstr>
      <vt:lpstr>ماده 20- سازمان و ساير مراجع ذيربط مكلفند قبل از تصويب تشكيلات هيأت و هسته و همچنين در تهيه و تدوين طرحهاي طبقه بندي مشاغل دستگاههاي اجرايي ، نظر هيأت عالي را اخذ و با رعايت آن اقدام نمايد. تبصره 1- طراحي و تنظيم تشكيلات سازماني هسته هاي گزينش و دبيرخانه هيأتها بر اساس دستورالعملي خواهد بود كه توسط هيأت عالي تهيه و ابلاغ مي گردد. تبصره 2- واحد سازماني هسته زير نظر بالاترين مقام دستگاهي كه هسته در آن ايجاد شده در تشكيلات سازماني تعيين مي گردد. سازمان و ساير مراجع ذيربط مكلفند در طراحي تشكيلاتي دستگاهها اين امر را رعايت نمايند. تبصره 3- هر گونه پيشنهاد تغيير در تشكيلات و پستهاي سازماني هسته با تأييد هيأت و رعايت مقررات مربوطه خواهد بود. تبصره 4- پستهاي سازماني اعضاء هسته در امتداد پستهاي دبيرخانه هيأت پيش بيني مي گردد. </vt:lpstr>
      <vt:lpstr>ماده 21- سازمان برنامه و بودجه موظف است همه ساله با كسب نظر هيأت عالي گزينش ضمن اختصاص رديف مستقل بودجه اي براي هر يك از هيأتها در زير رديف دستگاه مربوطه ، اعتبار مورد نياز هيأت و هسته هاي ذيربط را تأمين نمايد. تبصره – به منظور تأمين بودجه مورد نياز هيأتها و هسته ها در سال 1377 ، دستگاه موظف است بر اساس پيشنهاد هيأت ، اصلاحات لازم را در متن مواقتنامه متبادله با سازمان برنامه و بودجه به عمل آورده و سازمان مزبور نيز موظف به تأمين اعتبار مورد نياز هيأت ذيربط خواهد بود. ماده 22- دستگاه پس از اخذ مجوز استخدامي ، در اجراي ماده (6) قانون مراتب را جهت طي مراحل گزينش كتباً به هيأت اعلام مي نمايد و همچنين دستگاه مكلف است داوطلبان موضوع ماده (2) قانون گزينش را با رعايت ساير مواد اين آيين نامه قبل از انتصاب يا بكارگيری و يا اتخاذ تصميم در رابطه با ساير موارد مقرر در ماده مزبور جهت طي مراحل گزينش معرفي نمايد. تبصره- در صورت نياز به انجام مصاحبه هاي تخصصي و علمي با داوطلبانه حضور يك صاحب نظر به نمايندگي از هيأت يا هسته ضروري مي باشد دستورالعمل اين تبصره توسط هيأت عالي تهيه و ابلاغ خواهد شد. </vt:lpstr>
      <vt:lpstr>ماده 23- واحد كارگزيني يا عناوين مشابه اداري در دستگاه مكلف است به محض دريافت نظر گزينش مبني بر عدم موافقت با ادامه خدمت داوطلب ، نسبت به قطع رابطه استخدامي وي ( و در موارد استخدام رسمي قبل از تبديل وضع به رسمي قطعي) اقدام نمايد.  تبصره 1- در موارد تمديد قرارداد و تبديل وضع تا قطعي رسمي ، در صورتي كه كارمند نسبت به نظر گزينش در مهلت مقرر اعتراض نمايد انتصاب افراد ديگر در پست هاي مربوط به آنان تارسيدگي به اعتراض در هيأت ( مرحله دوم تجديدنظر حداكثر سه ماه) مجاز نخواهد بود و در موارد لغو تعهد خدمت ، نياز به اخذ مجوز استخدامي جديد نمي باشد. تبصره 2- در موارد استثناء مدت مزبور طبق نظر هيأت عالي تعيين خواهد شد. تبصره 3- در مواردي كه پس از تجديدنظر اول يا دوم داوطلب محق تشخيص داده شود بابت ايام عدم اشتغال از حقوق آمادگي به خدمت بهره مند خواهد شد و در صورتي كه حكم تداوم خدمت با رعايت غمض عين از بعض شرايط صادر بشود حقوقي بابت ايام مزبور ، تعلق نگرفته وليكن ايام مذكور به عنوان سابقه خدمت تلقي خواهد شد. تشخيص غمض عين طبق دستورالعمل هيأت عالي ، با هيأت خواهد بود. </vt:lpstr>
      <vt:lpstr>ماده 24- در مواردي كه نظر گزينش در مقطع رسمي آزمايشي تا قبل از انقضاي مدت خدمت آزمايشي بر عدم پذيرش باشد و مستخدم تقاضاي تجديدنظر نمايد ، صدور حكم قطعي رسمي منوط به اخذ نظر گزينش مبني بر پذيرش مستخدم مذكور باشد و زمان رسيدگي در تجديدنظر اول و دوم به زمان مدت خدمت آزمايشي افزوده خواهد شد. ماده 25- واحدهاي كارگزيني يا عناوين مشابه اداري در دستگاه موطفند در صورتي كه نظريه مثبت هيأت يا هسته نسبت به صدور حكم استخدام قطعي كارمندان آزمايشي اعلام نشده باشد ، حداقل 6 ماه قبل از انقضاي خدمت آزمايشي نظر هسته يا هيأت را راجع به صدور حكم استخدامي قطعي آنان استعلام نمايند در غير اين صورت متخلف به مراجع ذيربط معرفي مي شود. </vt:lpstr>
      <vt:lpstr>تبصره 1- هيأت يا هسته ( در صورت تفويض اختيار از سوي هيأت به هسته) حسب مورد موظف است قبل از پايان مدت مقرر خدمت آزمايشي مستخدم نظر خود را به واحد كارگزيني يا واحد امور اداري دستگاه اعلام نمايد ، در غير اينصورت واحدهاي مذكور در موعد قانوني اقدام خواهند نمود. تبصره 2- واحدهاي كارگزيني يا عناوين مشابه اداري در دستگاه موظفند يك نسخه از احكام صادره در هر مقطع از استخدام را به هيأت يا هسته مربوطه ارسال نمايند. تبصره 3- در مواردي كه در زمان ابلاغ اين آيين نامه كمتر از 6 ماه به زمان انقضاي مدت خدمت آزمايشي مستخدم مانده باشد ، كارگزيني و عناوين مشابه اداري موظفند به منظور صدور حكم قطعي سريعاً نظر گزينش را اخذ نمايند. </vt:lpstr>
      <vt:lpstr>ماده 26- تاريخ صدور رأي مبني بر عدم پذيرش توسط هسته ، هيأت و هیأت عالي مبناي عدم اشتغال و يا قطع رابطه استخدامي توسط كارگزيني ها يا واحدهاي اداري مشابه در دستگاه مي باشد در اين صورت پرداخت وجه بابت كاركرد مستخدم از زمان صدور رأي هسته تا زمان صدور حكم كارگزيني حداكثر تا مدت يك ماه بلامانع مي باشد. </vt:lpstr>
      <vt:lpstr>ماده 27- دبيرخانه هيأت كه زير نظر هيأت و در حوزه ستادي دستگاه مستقر مي باشد به عنوان واحد ستادي و اجرايي هيأت جهت تحقق وظايف محوله از جمله موارد ذيل اقدام مي نمايد: -تهيه پيش نويس بخشنامه ها و دستورالعملها و فرمهاي لازم داخلي. - انجام كليه اقدامات اجرايي مربوط به رسيدگي به شكايات افراد جهت طرح در هيأت. - انجام امور بررسي صلاحيت اعضاء هسته ها و كاركنان دبيرخانه و تهيه گزارشات لازم جهت طرح در هيأت. - بررسي نمودار تشكيلاتي ، تشكيلات تفصيلي و بودجه مورد نياز هيأت و هسته هاي تابعه و پيشنهاد به هيأت. - انجام كليه امور پشتيباني ، اداري ، روابط عمومي ، تداركات و ..... هيأت مركزي. - انجام اقدامات لازم جهت اجراي برنامه هاي آموزشي كاركنان در چارچوب مصوبات هيأت عالي. - پيگيري اجراء كليه مصوبات و تصميمات متخذه توسط هيأت عالي و هيأت مركزي در هسته هاي تابعه. - برنامه ريزي و نظارت بر اجراي امور رايانه اي. </vt:lpstr>
      <vt:lpstr>فصل چهارم: نظارت و بازرسي ور سيدگي به شكايات  ماده 28- هيأت موظف است با توجه به ضوابط و معيارهاي مقرر در قانون گزينش و نيز بر اساس دستورالعمل هيأت عالي نسبت به اجراي ضوابط و مصوبات و بررسي عملكرد هسته ها و سير مراحل گزينش متقاضيان ، نظارت دقيق نمايد و عنداللزوم در آراء صادره تجديدنظر نمايد.  تبصره- دبير هيأت و مدير هسته با رعايت مقررات گزينش ، پاسخگوي مراجع رسمي مقرر در قانون گزينش و اين آيين نامه مي باشند. ماده 29- هيچ يك از اعضاي هيأت ، هسته ، محققين و مصاحبه گران گزينش را نمي توان در ارتباط با وظايفي که طبق قانون گزينش براي جمع آوري اطلاعات ، مدارك و همچنين صدور رأي دارند تحت تعقيب قضايي قرار داد. تبصره- در صورتي كه هر يك از افراد فوق مرتكب جرائم عمومي و يا تخلفات اداري گردند پرونده آنان حسب مورد توسط هيأت عالي يا هيأت مربوطه به مراجع قضايي ، هيأتهاي رسيدگي به تخلفات اداري و يا ساير مراجع ذيربط ارجاع خواهد شد. </vt:lpstr>
      <vt:lpstr>ماده 30- ديوان عدالت اداری در زمان رسيدگي به شكايات مقرر در تبصره (3) ماده (41) قانون گزينش از حيث نقض قوانين و مقررات درهر مرحله نسبت به استعلام نظر هيأت يا هيأت عالي اقدام و پس از بررسي و استماع نظرات ، رأي خود را صادر مي نمايد. ماده 31- هيأت عالي مي تواند براي رسيدگي به هر گونه پرونده و سوابق گزينشي ، نسبت به تشكيل كميته يا كميته هاي بررسي مركب از 3 تا 5 نفر از افراد ذيصلاح در امور گزینش بارعايت شرايط مقرر در ماده (13) قانون گزينش اقدام نمايد.  تبصره- كليه اقدامات اجرايي گزينش موضوع ماده فوق از قبيل انجام تحقيقات ، مصاحبه ، نظردهي توسط دبيرخانه هيأت عالي انجام مي شود. </vt:lpstr>
      <vt:lpstr>ماده 32- هيأت و هسته ( با نظر هيأت) مي توانند در مواقع كثرت كار نسبت به تشكيل كميته هاي بررسي مركب از 3 تا 5 عضو واجد شرایط مقرر در ماده (13) قانون گزينش پس از تأييد اعضاء توسط هیأت عالي به منظور بررسي مقدماتي و ارائه نظريه به هيأت يا هسته اقدام نمايد=ند. ماده 33- هر گونه رسيدگي به تخلفات گزينشي ( عدم رعايت مقررات گزينش) كاركنان گزينش كشور بر اساس تبصره (2) ماده (14) قانون گزينش توسط هيأت مربوطه و هيأت عالي خواهد بود. ماده 34- هر يك از مراجع تجديدنظر اول و دوم و همچنين ديوان عدالت اداري فقط يكبار مي توانند نسبت به يك شكايت رسيدگي و اقدام به صدور رأي نمايند. </vt:lpstr>
      <vt:lpstr>ماده 35- افرادي كه بعد از ابلاغ قانون گزينش واجد شرايط عمومي يا انتخاب اصلح تشخيص داده نشده و قبلاً اعتراض ننموده اند مي توانند حداكثر تا دو ماه پس از ابلاغ اين آيين نامه اعتراضيه خود را تحويل نمايند كه در اين صورت هيأت ، مسئول رسيدگي به آن خواهد بود. ماده 36- مأموران تحقيق و مصاحبه گران مراحل اول و دوم تجديدنظر يك پرونده ، مستقل از يكديگر خواهند بود. فصل پنجم : ساير مقررات  ماده 37- شروع به طي مراحل گزينش در ورود به خدمت منوط به اعلام كتبي واحد كارگزيني يا عناوين مشابه اداري دستگاه مي باشد. ماده 38- آارء و نظرات هيأت و هسته تنها براي احراز صلاحيت شغلي داوطلبان در محدودة قانون گزينش مناط اعتبار است. </vt:lpstr>
      <vt:lpstr>ماده 39- در صورتيكه داوطلب كليه مراحل گزينشي را قبلاً طي كرده باشد ( اخذ نظر موافق) بهنگام تمديد قرارداد يا تبديل وضع استخدامي و موارد انتقال يا مأموريت به دستگاههاي ديگر و همچنين بورسيه هاي داخل و خارج كشور ،فاصله زماني آخرين بررسي تا زمان طرح موضوع در هيأت يا هسته براي احراز حال فعلي وي بارعايت ضوابط عمومي يا انتخاب اصلح ملاك عمل در گزينش خواهد بود در موارد استثناء طبق نظر هيأت و يا هيأت عالي عمل خواهد شد. تبصره- هر گونه استفاده از كاركنان شركتيهايي كه جهت انجام امور خدماتي طرف قرارداد دستگاههاي اجرايي مي باشند در مشاغل اداري و كارشناسي ، آموزشي و حساس منوط به تأييد گزينش خواهد بود نحوه بررسي گزينش در مورد اينگونه نيروها بر اساس دستورالعملي خواهد بود كه توسط هيأت عالي تنظيم و ابلاغ مي گردد. </vt:lpstr>
      <vt:lpstr>ماده 40- تاريخ دريافت ليستهاي درخواستي و مورد نياز هيأت و هسته و مدارك شناسايي متقاضيان از كليه مراجع و واحدهاي مسئول مقرر در ماده (3) قانون گزينش اعم از سازمان سنجش و ساير مراجع برگزار كننده آزمونهاي علمي ، استخدامي و كارگزيني ها ، ملاك شروع امر گزينش موضوع زمان مقرر در ماده (16) «قانون گزينش» مي باشد. تبصره- مراجع مقرر در اين ماده موظفند هماهنگي هاي لازم را به منظور زمانبندي انجام امر گزينش با هيأت يا هسته معمول دارند. ماده 41- نحوه طبقه بندي اسناد و پرونده هاي گزينشي ، نگهداري و نقل و انتقال آنها و چگونگي انجام مكاتبات طبقه بندي شده در هيأتها و هسته ها و همچنين احصاء مشاغل حساس ( علاوه بر موارد مذكور در تبصره (2) ماده (4) اين آئين نامه) حسب ضوابطي خواهد بود كه توسط هيأت عالي و با همكاري « سازمان» و وزارت اطلاعات تهيه و ابلاغ مي گردد. </vt:lpstr>
      <vt:lpstr>ماده 42- بكارگيري مستخدمين رسمي و ثابت كه رابطه استخدامي آنان به هر علت قطع شده باشد مستلزم طي مراحل گزينش خواهد بود. ماده 43- كليه اطلاعات بدست آمده در مراحل مختلف گزينش بصورت محرمانه در پرونده گزينش داوطلبان ثبت و ضبط مي گردد ، و افشاي آن مجاز نمي باشد و يا متخلفين طبق مقررات مربوطه برخورد خواهد شد. تبصره- در صورت درخواست داوطلبان موارد بصورت كلي ، محرمانه و كتبي به وي اعلام مي شود. ماده 44- ارزشيابي سالانه مسئول و معاونين دبيرخانه هيأت و اعضاي هسته هاي گزينش كشور توسط هيأت و ساير كاركنان دبيرخانه توسط مسئول دبيرخانه با رعايت سلسله مراتب مربوطه وط بق ضوابط حاكم بر ارزشيابي كاركنان دولت ، صورت خواهد گرفت. تبصره- ارزشيابي ساير كاركنان هسته گزينش طبق ضوابط مزبور بر اساس دستروالعمل خواهد بود كه تأييد سازمان خواهد رسيد.</vt:lpstr>
      <vt:lpstr>ماده45- فرآيند بررسي نياز به صدور مجوز استخدام و برگزاري آزمون عمومي ، آزمون علمي و گزينش از يكديگر منفك بوده و دستگاه حسب قوانين و مقررات موضوعه وظايف خود را انجام داده و هماهنگي لازم با هيأت يا هسته ( در غير موارد بررسي نياز و صدور مجوز) را طبق دستورالعمل صادره از هيأت عالي بعمل خواهد آورد. ماده 46- ملاك زمان مقرر در ماده (14) قانون براي رسيدگي به شكايات داوطلبان يكي از زمانهاي ذيل خواهد بود. الف- آگهي در جرايد كثيرالانتشار ( حداقل يكبار) براي پذيرفته شدگان علمي و نهايي توسط مراجع برگزار كننده آزمون ( با شرط اعلام قبلي زمان نتيجه به كليه داوطلبان) ب- دريافت كارنامه مبني بر عدم پذيرش داوطلب از مراجع برگزار كننده آزمون و همچنين دريافت حكم توسط شخص متقاضي از طريق پست سفارشي ج- تاريخ ابلاغ حكم توسط اداره كارگزيني يا عناوين مشابه در دستگاه ( طبق تبصره (1) ماده (90) آيين نامه دادرسي مدني) </vt:lpstr>
      <vt:lpstr>د- تاريخ ابلاغ رأي توسط هيأت يا هسته به فرد ذينفع تبصره- كليه مراجع برگزار كننده آزمون ، بخشهاي اداري ذيربط ، هيأت و هسته ها مكلفند حسب يكي از موارد فوق نسبت به مطلع نمودن داوطلبان اقدام و از وصول آن اطمينان حاصل نمايند. ماده 47- در مواردي كه تبديل وضع استخدامي مستخدم رسمي آزمايشي بر اساس نظر گزينش ذيربط به استخدام رسمي قطعي ميسر نمي گردد ادامة اشتغال وي بصورت پيماني يا قراردادي در صورت تأييد گزينش و نياز دستگاه مربوط مجاز خواهد بود. تبصره- تبديل وضع افراد موضوع ماده فوق از قراردادي يا پيماني به رسمي ازمايشي پس از اعلام نظر گزينش بلامانع خواهد بود. </vt:lpstr>
      <vt:lpstr>ماده 48- مؤسسات خارج از شمول قانون گزينش و قانون تسري بدون اخذ مجوز رسمي از هيأت عالي و رعايت كليه قوانين و مقررات مربوط به گزينش نمي توانند از نام هيأت يا هسته استفاده نمايند. ماده 49- هر گونه بكارگيري افراد غير واجد شرايط مقرر در ماده (13) قانون گزينش و موارد مندرج در اين آيين نامه توسط دستگاه ، نهاد ، هيأت و هسته در امر گزينش كشور مطلقاً ممنوع است و در صورت بكارگيري ، هيأت عالي رآساً نسبت به عزل آنها و تعيين جانشين اقدام مي نمايد. </vt:lpstr>
      <vt:lpstr>ماده 50- هيأتها موظفند نسبت به استعلام از سوابق سياسي ( تبصره 3 ماده 2) مشمولين ماده (2) قانون گزينش از وزارت اطلاعات و ساير مراجع ذيربط حسب مورد اقدام نمايند و وزارت اطلاعات و ساير مراجع مقرر در ماده (17) قانون گزينش نيز موظفند حداكثر ظرف مدت دو ماه در خصوص موارد درخواستي ، كتباً به همراه مدارك ( در حد مقرر) اعلام نظر نمايند در غير اينصورت هيأت يا هسته مي توانند اقدام نمايند. بديهي است در صورت دريافت نظر مراجع مذكور تا قبل از انقضاي مدت خدمت آزمايشي ، مراتب توسط هيأت يا هسته ترتيب اثر داده خواهد شد. </vt:lpstr>
      <vt:lpstr>تبصره 1- در مواردي كه نظر مراجع فوق الذكر پس از انقضاي مدت خدمت آزمايشي واصل گردد و حكم قطعي رسمي صادر شده باشد ، مورد جهت رسيدگي به هيأتهاي رسيدگي به تخلفات اداري دستگاه ذيربط ابلاغ مي گردد. تبصره 2- مكاتبه با وزارت اطلاعات از طريق هيأت و ساير مراجع مقرر توسط هسته نيز مي تواند انجام گيرد. ماده 51- عدم پذيرش در گزينش و در يك مقطع زماني و يا يك آزمون ، مانع از شركت در آزمونهاي بعدي و انجام گزينش مجدد نخواهد بود. ماده 52- دبير هيأت و مدير هسته با هماهنگي بالاترين مقام دستگاه ذيربط حسب مورد در جلسات شوراي معاونين و يا مديران شركت خواهند كرد.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Elyasei</dc:creator>
  <cp:lastModifiedBy>Elyasei</cp:lastModifiedBy>
  <cp:revision>95</cp:revision>
  <dcterms:created xsi:type="dcterms:W3CDTF">2025-05-19T09:22:06Z</dcterms:created>
  <dcterms:modified xsi:type="dcterms:W3CDTF">2025-10-15T08:37:46Z</dcterms:modified>
</cp:coreProperties>
</file>